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599" autoAdjust="0"/>
  </p:normalViewPr>
  <p:slideViewPr>
    <p:cSldViewPr>
      <p:cViewPr varScale="1">
        <p:scale>
          <a:sx n="89" d="100"/>
          <a:sy n="89" d="100"/>
        </p:scale>
        <p:origin x="120" y="156"/>
      </p:cViewPr>
      <p:guideLst>
        <p:guide pos="3839"/>
        <p:guide orient="horz" pos="2160"/>
      </p:guideLst>
    </p:cSldViewPr>
  </p:slideViewPr>
  <p:notesTextViewPr>
    <p:cViewPr>
      <p:scale>
        <a:sx n="1" d="1"/>
        <a:sy n="1" d="1"/>
      </p:scale>
      <p:origin x="0" y="0"/>
    </p:cViewPr>
  </p:notesTextViewPr>
  <p:notesViewPr>
    <p:cSldViewPr showGuides="1">
      <p:cViewPr varScale="1">
        <p:scale>
          <a:sx n="52" d="100"/>
          <a:sy n="52" d="100"/>
        </p:scale>
        <p:origin x="2664" y="3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5/2/2017</a:t>
            </a:fld>
            <a:endParaRPr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dirty="0"/>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5/2/2017</a:t>
            </a:fld>
            <a:endParaRPr dirty="0"/>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dirty="0"/>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rPr lang="en-US" smtClean="0"/>
              <a:t>Click to edit Master title style</a:t>
            </a:r>
            <a:endParaRPr/>
          </a:p>
        </p:txBody>
      </p:sp>
      <p:grpSp>
        <p:nvGrpSpPr>
          <p:cNvPr id="256" name="line" descr="Line graphic"/>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gr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grpSp>
        <p:nvGrpSpPr>
          <p:cNvPr id="7" name="line" descr="Line graphic"/>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gr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endParaRPr dirty="0"/>
          </a:p>
        </p:txBody>
      </p:sp>
      <p:sp>
        <p:nvSpPr>
          <p:cNvPr id="4" name="Date Placeholder 3"/>
          <p:cNvSpPr>
            <a:spLocks noGrp="1"/>
          </p:cNvSpPr>
          <p:nvPr>
            <p:ph type="dt" sz="half" idx="10"/>
          </p:nvPr>
        </p:nvSpPr>
        <p:spPr/>
        <p:txBody>
          <a:bodyPr/>
          <a:lstStyle/>
          <a:p>
            <a:fld id="{9AFE8FB1-0A7A-443E-AAF7-31D4FA1AA312}" type="datetimeFigureOut">
              <a:rPr lang="en-US"/>
              <a:t>5/2/2017</a:t>
            </a:fld>
            <a:endParaRPr dirty="0"/>
          </a:p>
        </p:txBody>
      </p:sp>
      <p:sp>
        <p:nvSpPr>
          <p:cNvPr id="6" name="Slide Number Placeholder 5"/>
          <p:cNvSpPr>
            <a:spLocks noGrp="1"/>
          </p:cNvSpPr>
          <p:nvPr>
            <p:ph type="sldNum" sz="quarter" idx="12"/>
          </p:nvPr>
        </p:nvSpPr>
        <p:spPr/>
        <p:txBody>
          <a:bodyPr/>
          <a:lstStyle/>
          <a:p>
            <a:fld id="{25BA54BD-C84D-46CE-8B72-31BFB26ABA43}" type="slidenum">
              <a:rPr/>
              <a:t>‹#›</a:t>
            </a:fld>
            <a:endParaRPr dirty="0"/>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361612" y="274639"/>
            <a:ext cx="1371600" cy="5901747"/>
          </a:xfrm>
        </p:spPr>
        <p:txBody>
          <a:bodyPr vert="eaVert"/>
          <a:lstStyle/>
          <a:p>
            <a:r>
              <a:rPr lang="en-US" smtClean="0"/>
              <a:t>Click to edit Master title style</a:t>
            </a:r>
            <a:endParaRPr/>
          </a:p>
        </p:txBody>
      </p:sp>
      <p:grpSp>
        <p:nvGrpSpPr>
          <p:cNvPr id="7" name="line" descr="Line graphic"/>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grpSp>
      <p:sp>
        <p:nvSpPr>
          <p:cNvPr id="3" name="Vertical Text Placeholder 2"/>
          <p:cNvSpPr>
            <a:spLocks noGrp="1"/>
          </p:cNvSpPr>
          <p:nvPr>
            <p:ph type="body" orient="vert" idx="1" hasCustomPrompt="1"/>
          </p:nvPr>
        </p:nvSpPr>
        <p:spPr>
          <a:xfrm>
            <a:off x="608012" y="277813"/>
            <a:ext cx="9144001" cy="5898573"/>
          </a:xfrm>
        </p:spPr>
        <p:txBody>
          <a:bodyPr vert="eaVert"/>
          <a:lstStyle>
            <a:lvl5pPr>
              <a:defRPr/>
            </a:lvl5pPr>
            <a:lvl6pPr marL="1261872" indent="0">
              <a:buNone/>
              <a:defRPr/>
            </a:lvl6pPr>
            <a:lvl7pPr>
              <a:defRPr/>
            </a:lvl7pPr>
            <a:lvl8pPr>
              <a:defRPr baseline="0"/>
            </a:lvl8pPr>
            <a:lvl9pPr>
              <a:defRPr baseline="0"/>
            </a:lvl9pPr>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endParaRPr lang="en-US" dirty="0"/>
          </a:p>
        </p:txBody>
      </p:sp>
      <p:sp>
        <p:nvSpPr>
          <p:cNvPr id="5" name="Footer Placeholder 4"/>
          <p:cNvSpPr>
            <a:spLocks noGrp="1"/>
          </p:cNvSpPr>
          <p:nvPr>
            <p:ph type="ftr" sz="quarter" idx="11"/>
          </p:nvPr>
        </p:nvSpPr>
        <p:spPr/>
        <p:txBody>
          <a:bodyPr/>
          <a:lstStyle/>
          <a:p>
            <a:endParaRPr dirty="0"/>
          </a:p>
        </p:txBody>
      </p:sp>
      <p:sp>
        <p:nvSpPr>
          <p:cNvPr id="4" name="Date Placeholder 3"/>
          <p:cNvSpPr>
            <a:spLocks noGrp="1"/>
          </p:cNvSpPr>
          <p:nvPr>
            <p:ph type="dt" sz="half" idx="10"/>
          </p:nvPr>
        </p:nvSpPr>
        <p:spPr/>
        <p:txBody>
          <a:bodyPr/>
          <a:lstStyle/>
          <a:p>
            <a:fld id="{9AFE8FB1-0A7A-443E-AAF7-31D4FA1AA312}" type="datetimeFigureOut">
              <a:rPr lang="en-US"/>
              <a:t>5/2/2017</a:t>
            </a:fld>
            <a:endParaRPr dirty="0"/>
          </a:p>
        </p:txBody>
      </p:sp>
      <p:sp>
        <p:nvSpPr>
          <p:cNvPr id="6" name="Slide Number Placeholder 5"/>
          <p:cNvSpPr>
            <a:spLocks noGrp="1"/>
          </p:cNvSpPr>
          <p:nvPr>
            <p:ph type="sldNum" sz="quarter" idx="12"/>
          </p:nvPr>
        </p:nvSpPr>
        <p:spPr/>
        <p:txBody>
          <a:bodyPr/>
          <a:lstStyle/>
          <a:p>
            <a:fld id="{25BA54BD-C84D-46CE-8B72-31BFB26ABA43}" type="slidenum">
              <a:rPr/>
              <a:t>‹#›</a:t>
            </a:fld>
            <a:endParaRPr dirty="0"/>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p>
            <a:r>
              <a:rPr lang="en-US" smtClean="0"/>
              <a:t>Click to edit Master title style</a:t>
            </a:r>
            <a:endParaRPr/>
          </a:p>
        </p:txBody>
      </p:sp>
      <p:grpSp>
        <p:nvGrpSpPr>
          <p:cNvPr id="167" name="line" descr="Line graphic"/>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gr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endParaRPr dirty="0"/>
          </a:p>
        </p:txBody>
      </p:sp>
      <p:sp>
        <p:nvSpPr>
          <p:cNvPr id="4" name="Date Placeholder 3"/>
          <p:cNvSpPr>
            <a:spLocks noGrp="1"/>
          </p:cNvSpPr>
          <p:nvPr>
            <p:ph type="dt" sz="half" idx="10"/>
          </p:nvPr>
        </p:nvSpPr>
        <p:spPr/>
        <p:txBody>
          <a:bodyPr/>
          <a:lstStyle/>
          <a:p>
            <a:fld id="{9AFE8FB1-0A7A-443E-AAF7-31D4FA1AA312}" type="datetimeFigureOut">
              <a:rPr lang="en-US"/>
              <a:t>5/2/2017</a:t>
            </a:fld>
            <a:endParaRPr dirty="0"/>
          </a:p>
        </p:txBody>
      </p:sp>
      <p:sp>
        <p:nvSpPr>
          <p:cNvPr id="6" name="Slide Number Placeholder 5"/>
          <p:cNvSpPr>
            <a:spLocks noGrp="1"/>
          </p:cNvSpPr>
          <p:nvPr>
            <p:ph type="sldNum" sz="quarter" idx="12"/>
          </p:nvPr>
        </p:nvSpPr>
        <p:spPr/>
        <p:txBody>
          <a:bodyPr/>
          <a:lstStyle/>
          <a:p>
            <a:fld id="{25BA54BD-C84D-46CE-8B72-31BFB26ABA43}" type="slidenum">
              <a:rPr/>
              <a:t>‹#›</a:t>
            </a:fld>
            <a:endParaRPr dirty="0"/>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rPr lang="en-US" smtClean="0"/>
              <a:t>Click to edit Master title style</a:t>
            </a:r>
            <a:endParaRPr/>
          </a:p>
        </p:txBody>
      </p:sp>
      <p:grpSp>
        <p:nvGrpSpPr>
          <p:cNvPr id="255" name="line" descr="Line graphic"/>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gr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endParaRPr dirty="0"/>
          </a:p>
        </p:txBody>
      </p:sp>
      <p:sp>
        <p:nvSpPr>
          <p:cNvPr id="4" name="Date Placeholder 3"/>
          <p:cNvSpPr>
            <a:spLocks noGrp="1"/>
          </p:cNvSpPr>
          <p:nvPr>
            <p:ph type="dt" sz="half" idx="10"/>
          </p:nvPr>
        </p:nvSpPr>
        <p:spPr/>
        <p:txBody>
          <a:bodyPr/>
          <a:lstStyle/>
          <a:p>
            <a:fld id="{9AFE8FB1-0A7A-443E-AAF7-31D4FA1AA312}" type="datetimeFigureOut">
              <a:rPr lang="en-US"/>
              <a:t>5/2/2017</a:t>
            </a:fld>
            <a:endParaRPr dirty="0"/>
          </a:p>
        </p:txBody>
      </p:sp>
      <p:sp>
        <p:nvSpPr>
          <p:cNvPr id="6" name="Slide Number Placeholder 5"/>
          <p:cNvSpPr>
            <a:spLocks noGrp="1"/>
          </p:cNvSpPr>
          <p:nvPr>
            <p:ph type="sldNum" sz="quarter" idx="12"/>
          </p:nvPr>
        </p:nvSpPr>
        <p:spPr/>
        <p:txBody>
          <a:bodyPr/>
          <a:lstStyle/>
          <a:p>
            <a:fld id="{25BA54BD-C84D-46CE-8B72-31BFB26ABA43}" type="slidenum">
              <a:rPr/>
              <a:t>‹#›</a:t>
            </a:fld>
            <a:endParaRPr dirty="0"/>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p>
            <a:r>
              <a:rPr lang="en-US" smtClean="0"/>
              <a:t>Click to edit Master title style</a:t>
            </a:r>
            <a:endParaRPr/>
          </a:p>
        </p:txBody>
      </p:sp>
      <p:grpSp>
        <p:nvGrpSpPr>
          <p:cNvPr id="158" name="line" descr="Line graphic"/>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gr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Footer Placeholder 5"/>
          <p:cNvSpPr>
            <a:spLocks noGrp="1"/>
          </p:cNvSpPr>
          <p:nvPr>
            <p:ph type="ftr" sz="quarter" idx="11"/>
          </p:nvPr>
        </p:nvSpPr>
        <p:spPr/>
        <p:txBody>
          <a:bodyPr/>
          <a:lstStyle/>
          <a:p>
            <a:endParaRPr dirty="0"/>
          </a:p>
        </p:txBody>
      </p:sp>
      <p:sp>
        <p:nvSpPr>
          <p:cNvPr id="5" name="Date Placeholder 4"/>
          <p:cNvSpPr>
            <a:spLocks noGrp="1"/>
          </p:cNvSpPr>
          <p:nvPr>
            <p:ph type="dt" sz="half" idx="10"/>
          </p:nvPr>
        </p:nvSpPr>
        <p:spPr/>
        <p:txBody>
          <a:bodyPr/>
          <a:lstStyle/>
          <a:p>
            <a:fld id="{9AFE8FB1-0A7A-443E-AAF7-31D4FA1AA312}" type="datetimeFigureOut">
              <a:rPr lang="en-US"/>
              <a:t>5/2/2017</a:t>
            </a:fld>
            <a:endParaRPr dirty="0"/>
          </a:p>
        </p:txBody>
      </p:sp>
      <p:sp>
        <p:nvSpPr>
          <p:cNvPr id="7" name="Slide Number Placeholder 6"/>
          <p:cNvSpPr>
            <a:spLocks noGrp="1"/>
          </p:cNvSpPr>
          <p:nvPr>
            <p:ph type="sldNum" sz="quarter" idx="12"/>
          </p:nvPr>
        </p:nvSpPr>
        <p:spPr/>
        <p:txBody>
          <a:bodyPr/>
          <a:lstStyle/>
          <a:p>
            <a:fld id="{25BA54BD-C84D-46CE-8B72-31BFB26ABA43}" type="slidenum">
              <a:rPr/>
              <a:t>‹#›</a:t>
            </a:fld>
            <a:endParaRPr dirty="0"/>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lvl1pPr>
              <a:defRPr/>
            </a:lvl1pPr>
          </a:lstStyle>
          <a:p>
            <a:r>
              <a:rPr lang="en-US" smtClean="0"/>
              <a:t>Click to edit Master title style</a:t>
            </a:r>
            <a:endParaRPr/>
          </a:p>
        </p:txBody>
      </p:sp>
      <p:grpSp>
        <p:nvGrpSpPr>
          <p:cNvPr id="160" name="line" descr="Line graphic"/>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gr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Footer Placeholder 7"/>
          <p:cNvSpPr>
            <a:spLocks noGrp="1"/>
          </p:cNvSpPr>
          <p:nvPr>
            <p:ph type="ftr" sz="quarter" idx="11"/>
          </p:nvPr>
        </p:nvSpPr>
        <p:spPr/>
        <p:txBody>
          <a:bodyPr/>
          <a:lstStyle/>
          <a:p>
            <a:endParaRPr dirty="0"/>
          </a:p>
        </p:txBody>
      </p:sp>
      <p:sp>
        <p:nvSpPr>
          <p:cNvPr id="7" name="Date Placeholder 6"/>
          <p:cNvSpPr>
            <a:spLocks noGrp="1"/>
          </p:cNvSpPr>
          <p:nvPr>
            <p:ph type="dt" sz="half" idx="10"/>
          </p:nvPr>
        </p:nvSpPr>
        <p:spPr/>
        <p:txBody>
          <a:bodyPr/>
          <a:lstStyle/>
          <a:p>
            <a:fld id="{9AFE8FB1-0A7A-443E-AAF7-31D4FA1AA312}" type="datetimeFigureOut">
              <a:rPr lang="en-US"/>
              <a:t>5/2/2017</a:t>
            </a:fld>
            <a:endParaRPr dirty="0"/>
          </a:p>
        </p:txBody>
      </p:sp>
      <p:sp>
        <p:nvSpPr>
          <p:cNvPr id="9" name="Slide Number Placeholder 8"/>
          <p:cNvSpPr>
            <a:spLocks noGrp="1"/>
          </p:cNvSpPr>
          <p:nvPr>
            <p:ph type="sldNum" sz="quarter" idx="12"/>
          </p:nvPr>
        </p:nvSpPr>
        <p:spPr/>
        <p:txBody>
          <a:bodyPr/>
          <a:lstStyle/>
          <a:p>
            <a:fld id="{25BA54BD-C84D-46CE-8B72-31BFB26ABA43}" type="slidenum">
              <a:rPr/>
              <a:t>‹#›</a:t>
            </a:fld>
            <a:endParaRPr dirty="0"/>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grpSp>
        <p:nvGrpSpPr>
          <p:cNvPr id="156" name="line" descr="Line graphic"/>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grpSp>
      <p:sp>
        <p:nvSpPr>
          <p:cNvPr id="4" name="Footer Placeholder 3"/>
          <p:cNvSpPr>
            <a:spLocks noGrp="1"/>
          </p:cNvSpPr>
          <p:nvPr>
            <p:ph type="ftr" sz="quarter" idx="11"/>
          </p:nvPr>
        </p:nvSpPr>
        <p:spPr/>
        <p:txBody>
          <a:bodyPr/>
          <a:lstStyle/>
          <a:p>
            <a:endParaRPr dirty="0"/>
          </a:p>
        </p:txBody>
      </p:sp>
      <p:sp>
        <p:nvSpPr>
          <p:cNvPr id="3" name="Date Placeholder 2"/>
          <p:cNvSpPr>
            <a:spLocks noGrp="1"/>
          </p:cNvSpPr>
          <p:nvPr>
            <p:ph type="dt" sz="half" idx="10"/>
          </p:nvPr>
        </p:nvSpPr>
        <p:spPr/>
        <p:txBody>
          <a:bodyPr/>
          <a:lstStyle/>
          <a:p>
            <a:fld id="{9AFE8FB1-0A7A-443E-AAF7-31D4FA1AA312}" type="datetimeFigureOut">
              <a:rPr lang="en-US"/>
              <a:t>5/2/2017</a:t>
            </a:fld>
            <a:endParaRPr dirty="0"/>
          </a:p>
        </p:txBody>
      </p:sp>
      <p:sp>
        <p:nvSpPr>
          <p:cNvPr id="5" name="Slide Number Placeholder 4"/>
          <p:cNvSpPr>
            <a:spLocks noGrp="1"/>
          </p:cNvSpPr>
          <p:nvPr>
            <p:ph type="sldNum" sz="quarter" idx="12"/>
          </p:nvPr>
        </p:nvSpPr>
        <p:spPr/>
        <p:txBody>
          <a:bodyPr/>
          <a:lstStyle/>
          <a:p>
            <a:fld id="{25BA54BD-C84D-46CE-8B72-31BFB26ABA43}" type="slidenum">
              <a:rPr/>
              <a:t>‹#›</a:t>
            </a:fld>
            <a:endParaRPr dirty="0"/>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dirty="0"/>
          </a:p>
        </p:txBody>
      </p:sp>
      <p:sp>
        <p:nvSpPr>
          <p:cNvPr id="2" name="Date Placeholder 1"/>
          <p:cNvSpPr>
            <a:spLocks noGrp="1"/>
          </p:cNvSpPr>
          <p:nvPr>
            <p:ph type="dt" sz="half" idx="10"/>
          </p:nvPr>
        </p:nvSpPr>
        <p:spPr/>
        <p:txBody>
          <a:bodyPr/>
          <a:lstStyle/>
          <a:p>
            <a:fld id="{9AFE8FB1-0A7A-443E-AAF7-31D4FA1AA312}" type="datetimeFigureOut">
              <a:rPr lang="en-US"/>
              <a:t>5/2/2017</a:t>
            </a:fld>
            <a:endParaRPr dirty="0"/>
          </a:p>
        </p:txBody>
      </p:sp>
      <p:sp>
        <p:nvSpPr>
          <p:cNvPr id="4" name="Slide Number Placeholder 3"/>
          <p:cNvSpPr>
            <a:spLocks noGrp="1"/>
          </p:cNvSpPr>
          <p:nvPr>
            <p:ph type="sldNum" sz="quarter" idx="12"/>
          </p:nvPr>
        </p:nvSpPr>
        <p:spPr/>
        <p:txBody>
          <a:bodyPr/>
          <a:lstStyle/>
          <a:p>
            <a:fld id="{25BA54BD-C84D-46CE-8B72-31BFB26ABA43}" type="slidenum">
              <a:rPr/>
              <a:t>‹#›</a:t>
            </a:fld>
            <a:endParaRPr dirty="0"/>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smtClean="0"/>
              <a:t>Click to edit Master title style</a:t>
            </a:r>
            <a:endParaRP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grpSp>
        <p:nvGrpSpPr>
          <p:cNvPr id="615" name="frame" descr="Box graphic"/>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grpSp>
        </p:grpSp>
      </p:grpSp>
      <p:sp>
        <p:nvSpPr>
          <p:cNvPr id="6" name="Footer Placeholder 5"/>
          <p:cNvSpPr>
            <a:spLocks noGrp="1"/>
          </p:cNvSpPr>
          <p:nvPr>
            <p:ph type="ftr" sz="quarter" idx="11"/>
          </p:nvPr>
        </p:nvSpPr>
        <p:spPr/>
        <p:txBody>
          <a:bodyPr/>
          <a:lstStyle/>
          <a:p>
            <a:endParaRPr dirty="0"/>
          </a:p>
        </p:txBody>
      </p:sp>
      <p:sp>
        <p:nvSpPr>
          <p:cNvPr id="5" name="Date Placeholder 4"/>
          <p:cNvSpPr>
            <a:spLocks noGrp="1"/>
          </p:cNvSpPr>
          <p:nvPr>
            <p:ph type="dt" sz="half" idx="10"/>
          </p:nvPr>
        </p:nvSpPr>
        <p:spPr/>
        <p:txBody>
          <a:bodyPr/>
          <a:lstStyle/>
          <a:p>
            <a:fld id="{9AFE8FB1-0A7A-443E-AAF7-31D4FA1AA312}" type="datetimeFigureOut">
              <a:rPr lang="en-US"/>
              <a:t>5/2/2017</a:t>
            </a:fld>
            <a:endParaRPr dirty="0"/>
          </a:p>
        </p:txBody>
      </p:sp>
      <p:sp>
        <p:nvSpPr>
          <p:cNvPr id="7" name="Slide Number Placeholder 6"/>
          <p:cNvSpPr>
            <a:spLocks noGrp="1"/>
          </p:cNvSpPr>
          <p:nvPr>
            <p:ph type="sldNum" sz="quarter" idx="12"/>
          </p:nvPr>
        </p:nvSpPr>
        <p:spPr/>
        <p:txBody>
          <a:bodyPr/>
          <a:lstStyle/>
          <a:p>
            <a:fld id="{25BA54BD-C84D-46CE-8B72-31BFB26ABA43}" type="slidenum">
              <a:rPr/>
              <a:t>‹#›</a:t>
            </a:fld>
            <a:endParaRPr dirty="0"/>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smtClean="0"/>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grpSp>
        <p:nvGrpSpPr>
          <p:cNvPr id="614" name="frame" descr="Box graphic"/>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grpSp>
        </p:grpSp>
      </p:gr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dirty="0"/>
          </a:p>
        </p:txBody>
      </p:sp>
      <p:sp>
        <p:nvSpPr>
          <p:cNvPr id="5" name="Date Placeholder 4"/>
          <p:cNvSpPr>
            <a:spLocks noGrp="1"/>
          </p:cNvSpPr>
          <p:nvPr>
            <p:ph type="dt" sz="half" idx="10"/>
          </p:nvPr>
        </p:nvSpPr>
        <p:spPr/>
        <p:txBody>
          <a:bodyPr/>
          <a:lstStyle/>
          <a:p>
            <a:fld id="{9AFE8FB1-0A7A-443E-AAF7-31D4FA1AA312}" type="datetimeFigureOut">
              <a:rPr lang="en-US"/>
              <a:t>5/2/2017</a:t>
            </a:fld>
            <a:endParaRPr dirty="0"/>
          </a:p>
        </p:txBody>
      </p:sp>
      <p:sp>
        <p:nvSpPr>
          <p:cNvPr id="7" name="Slide Number Placeholder 6"/>
          <p:cNvSpPr>
            <a:spLocks noGrp="1"/>
          </p:cNvSpPr>
          <p:nvPr>
            <p:ph type="sldNum" sz="quarter" idx="12"/>
          </p:nvPr>
        </p:nvSpPr>
        <p:spPr/>
        <p:txBody>
          <a:bodyPr/>
          <a:lstStyle/>
          <a:p>
            <a:fld id="{25BA54BD-C84D-46CE-8B72-31BFB26ABA43}" type="slidenum">
              <a:rPr/>
              <a:t>‹#›</a:t>
            </a:fld>
            <a:endParaRPr dirty="0"/>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200">
                <a:solidFill>
                  <a:schemeClr val="tx1">
                    <a:tint val="75000"/>
                  </a:schemeClr>
                </a:solidFill>
              </a:defRPr>
            </a:lvl1pPr>
          </a:lstStyle>
          <a:p>
            <a:fld id="{9AFE8FB1-0A7A-443E-AAF7-31D4FA1AA312}" type="datetimeFigureOut">
              <a:rPr lang="en-US" smtClean="0"/>
              <a:pPr/>
              <a:t>5/2/2017</a:t>
            </a:fld>
            <a:endParaRPr lang="en-US" dirty="0"/>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200">
                <a:solidFill>
                  <a:schemeClr val="tx1">
                    <a:tint val="75000"/>
                  </a:schemeClr>
                </a:solidFill>
              </a:defRPr>
            </a:lvl1pPr>
          </a:lstStyle>
          <a:p>
            <a:fld id="{25BA54BD-C84D-46CE-8B72-31BFB26ABA43}" type="slidenum">
              <a:rPr lang="en-US" smtClean="0"/>
              <a:pPr/>
              <a:t>‹#›</a:t>
            </a:fld>
            <a:endParaRPr lang="en-US" dirty="0"/>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Exciting World of Citation</a:t>
            </a:r>
            <a:endParaRPr lang="en-US" dirty="0"/>
          </a:p>
        </p:txBody>
      </p:sp>
      <p:sp>
        <p:nvSpPr>
          <p:cNvPr id="3" name="Subtitle 2"/>
          <p:cNvSpPr>
            <a:spLocks noGrp="1"/>
          </p:cNvSpPr>
          <p:nvPr>
            <p:ph type="subTitle" idx="1"/>
          </p:nvPr>
        </p:nvSpPr>
        <p:spPr/>
        <p:txBody>
          <a:bodyPr/>
          <a:lstStyle/>
          <a:p>
            <a:r>
              <a:rPr lang="en-US" dirty="0" smtClean="0"/>
              <a:t>APA FORMAT</a:t>
            </a:r>
            <a:endParaRPr lang="en-US" dirty="0"/>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Back to the Two Requirements for APA Format:</a:t>
            </a:r>
            <a:br>
              <a:rPr lang="en-US" dirty="0" smtClean="0"/>
            </a:br>
            <a:r>
              <a:rPr lang="en-US" dirty="0" smtClean="0"/>
              <a:t>#2:  Providing a List of All Sources</a:t>
            </a:r>
            <a:endParaRPr lang="en-US" dirty="0"/>
          </a:p>
        </p:txBody>
      </p:sp>
      <p:sp>
        <p:nvSpPr>
          <p:cNvPr id="3" name="TextBox 2"/>
          <p:cNvSpPr txBox="1"/>
          <p:nvPr/>
        </p:nvSpPr>
        <p:spPr>
          <a:xfrm>
            <a:off x="836612" y="1981200"/>
            <a:ext cx="10134600" cy="1421928"/>
          </a:xfrm>
          <a:prstGeom prst="rect">
            <a:avLst/>
          </a:prstGeom>
          <a:noFill/>
        </p:spPr>
        <p:txBody>
          <a:bodyPr wrap="square" rtlCol="0">
            <a:spAutoFit/>
          </a:bodyPr>
          <a:lstStyle/>
          <a:p>
            <a:pPr>
              <a:lnSpc>
                <a:spcPct val="90000"/>
              </a:lnSpc>
            </a:pPr>
            <a:r>
              <a:rPr lang="en-US" sz="2400" dirty="0" smtClean="0"/>
              <a:t>There are 3 different lists that can be required by a teacher.  For your assignments in social science, and according to APA format, you will provide a “References” list.  This is a list of full citations for all the sources that you cite in embedded citations throughout your report.</a:t>
            </a:r>
            <a:endParaRPr lang="en-US" sz="2400" dirty="0"/>
          </a:p>
        </p:txBody>
      </p:sp>
    </p:spTree>
    <p:extLst>
      <p:ext uri="{BB962C8B-B14F-4D97-AF65-F5344CB8AC3E}">
        <p14:creationId xmlns:p14="http://schemas.microsoft.com/office/powerpoint/2010/main" val="1276916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 of a References List</a:t>
            </a:r>
            <a:endParaRPr lang="en-US" dirty="0"/>
          </a:p>
        </p:txBody>
      </p:sp>
      <p:sp>
        <p:nvSpPr>
          <p:cNvPr id="3" name="TextBox 2"/>
          <p:cNvSpPr txBox="1"/>
          <p:nvPr/>
        </p:nvSpPr>
        <p:spPr>
          <a:xfrm>
            <a:off x="150813" y="1752600"/>
            <a:ext cx="11887200" cy="4524315"/>
          </a:xfrm>
          <a:prstGeom prst="rect">
            <a:avLst/>
          </a:prstGeom>
          <a:noFill/>
        </p:spPr>
        <p:txBody>
          <a:bodyPr wrap="square" rtlCol="0">
            <a:spAutoFit/>
          </a:bodyPr>
          <a:lstStyle/>
          <a:p>
            <a:pPr marL="342900" indent="-342900">
              <a:lnSpc>
                <a:spcPct val="90000"/>
              </a:lnSpc>
              <a:buFont typeface="Wingdings" panose="05000000000000000000" pitchFamily="2" charset="2"/>
              <a:buChar char="§"/>
            </a:pPr>
            <a:r>
              <a:rPr lang="en-US" sz="2000" dirty="0" smtClean="0"/>
              <a:t>It is a list that must be on a separate page from the written assignment.</a:t>
            </a:r>
          </a:p>
          <a:p>
            <a:pPr>
              <a:lnSpc>
                <a:spcPct val="90000"/>
              </a:lnSpc>
            </a:pPr>
            <a:endParaRPr lang="en-US" sz="2000" dirty="0" smtClean="0"/>
          </a:p>
          <a:p>
            <a:pPr marL="342900" indent="-342900">
              <a:lnSpc>
                <a:spcPct val="90000"/>
              </a:lnSpc>
              <a:buFont typeface="Wingdings" panose="05000000000000000000" pitchFamily="2" charset="2"/>
              <a:buChar char="§"/>
            </a:pPr>
            <a:r>
              <a:rPr lang="en-US" sz="2000" dirty="0" smtClean="0"/>
              <a:t>When submitting your assignment, the References list is stapled/attached to the back of the good copy of the essay.</a:t>
            </a:r>
          </a:p>
          <a:p>
            <a:pPr>
              <a:lnSpc>
                <a:spcPct val="90000"/>
              </a:lnSpc>
            </a:pPr>
            <a:endParaRPr lang="en-US" sz="2000" dirty="0" smtClean="0"/>
          </a:p>
          <a:p>
            <a:pPr marL="342900" indent="-342900">
              <a:lnSpc>
                <a:spcPct val="90000"/>
              </a:lnSpc>
              <a:buFont typeface="Wingdings" panose="05000000000000000000" pitchFamily="2" charset="2"/>
              <a:buChar char="§"/>
            </a:pPr>
            <a:r>
              <a:rPr lang="en-US" sz="2000" dirty="0" smtClean="0"/>
              <a:t>The title at the top of the page should simply read, References.</a:t>
            </a:r>
          </a:p>
          <a:p>
            <a:pPr>
              <a:lnSpc>
                <a:spcPct val="90000"/>
              </a:lnSpc>
            </a:pPr>
            <a:endParaRPr lang="en-US" sz="2000" dirty="0" smtClean="0"/>
          </a:p>
          <a:p>
            <a:pPr marL="342900" indent="-342900">
              <a:lnSpc>
                <a:spcPct val="90000"/>
              </a:lnSpc>
              <a:buFont typeface="Wingdings" panose="05000000000000000000" pitchFamily="2" charset="2"/>
              <a:buChar char="§"/>
            </a:pPr>
            <a:r>
              <a:rPr lang="en-US" sz="2000" dirty="0" smtClean="0"/>
              <a:t>The first line of your citation should be flush to the left.  The second and third lines of each citation should be indented.</a:t>
            </a:r>
          </a:p>
          <a:p>
            <a:pPr>
              <a:lnSpc>
                <a:spcPct val="90000"/>
              </a:lnSpc>
            </a:pPr>
            <a:endParaRPr lang="en-US" sz="2000" dirty="0" smtClean="0"/>
          </a:p>
          <a:p>
            <a:pPr marL="342900" indent="-342900">
              <a:lnSpc>
                <a:spcPct val="90000"/>
              </a:lnSpc>
              <a:buFont typeface="Wingdings" panose="05000000000000000000" pitchFamily="2" charset="2"/>
              <a:buChar char="§"/>
            </a:pPr>
            <a:r>
              <a:rPr lang="en-US" sz="2000" dirty="0" smtClean="0"/>
              <a:t>The list should NEVER contain bullets or numbers.  The order of the sources is by alphabetical order by the first letter of each citation, whether or not there is an author or only the name of an organization.</a:t>
            </a:r>
          </a:p>
          <a:p>
            <a:pPr marL="342900" indent="-342900">
              <a:lnSpc>
                <a:spcPct val="90000"/>
              </a:lnSpc>
              <a:buFont typeface="Wingdings" panose="05000000000000000000" pitchFamily="2" charset="2"/>
              <a:buChar char="§"/>
            </a:pPr>
            <a:endParaRPr lang="en-US" sz="2000" dirty="0"/>
          </a:p>
          <a:p>
            <a:pPr>
              <a:lnSpc>
                <a:spcPct val="90000"/>
              </a:lnSpc>
            </a:pPr>
            <a:r>
              <a:rPr lang="en-US" sz="2000" dirty="0" smtClean="0"/>
              <a:t>So, what does a references list look like?  Follow this basic format:</a:t>
            </a:r>
          </a:p>
          <a:p>
            <a:pPr>
              <a:lnSpc>
                <a:spcPct val="90000"/>
              </a:lnSpc>
            </a:pPr>
            <a:endParaRPr lang="en-US" sz="2000" dirty="0"/>
          </a:p>
          <a:p>
            <a:pPr>
              <a:lnSpc>
                <a:spcPct val="90000"/>
              </a:lnSpc>
            </a:pPr>
            <a:r>
              <a:rPr lang="en-US" sz="2000" dirty="0">
                <a:solidFill>
                  <a:schemeClr val="accent1"/>
                </a:solidFill>
              </a:rPr>
              <a:t>Author, A. (date). Title of document [Format description]. Retrieved from http://xxxxxxxxx</a:t>
            </a:r>
          </a:p>
        </p:txBody>
      </p:sp>
    </p:spTree>
    <p:extLst>
      <p:ext uri="{BB962C8B-B14F-4D97-AF65-F5344CB8AC3E}">
        <p14:creationId xmlns:p14="http://schemas.microsoft.com/office/powerpoint/2010/main" val="3357510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27612" y="228600"/>
            <a:ext cx="1752600" cy="424732"/>
          </a:xfrm>
          <a:prstGeom prst="rect">
            <a:avLst/>
          </a:prstGeom>
          <a:noFill/>
        </p:spPr>
        <p:txBody>
          <a:bodyPr wrap="square" rtlCol="0">
            <a:spAutoFit/>
          </a:bodyPr>
          <a:lstStyle/>
          <a:p>
            <a:pPr>
              <a:lnSpc>
                <a:spcPct val="90000"/>
              </a:lnSpc>
            </a:pPr>
            <a:r>
              <a:rPr lang="en-US" sz="2400" dirty="0" smtClean="0"/>
              <a:t>References</a:t>
            </a:r>
            <a:endParaRPr lang="en-US" sz="2400" dirty="0"/>
          </a:p>
        </p:txBody>
      </p:sp>
      <p:sp>
        <p:nvSpPr>
          <p:cNvPr id="3" name="TextBox 2"/>
          <p:cNvSpPr txBox="1"/>
          <p:nvPr/>
        </p:nvSpPr>
        <p:spPr>
          <a:xfrm>
            <a:off x="0" y="914400"/>
            <a:ext cx="12188825" cy="5964710"/>
          </a:xfrm>
          <a:prstGeom prst="rect">
            <a:avLst/>
          </a:prstGeom>
          <a:noFill/>
        </p:spPr>
        <p:txBody>
          <a:bodyPr wrap="square" rtlCol="0">
            <a:spAutoFit/>
          </a:bodyPr>
          <a:lstStyle/>
          <a:p>
            <a:pPr>
              <a:lnSpc>
                <a:spcPct val="90000"/>
              </a:lnSpc>
            </a:pPr>
            <a:r>
              <a:rPr lang="en-US" sz="2000" dirty="0"/>
              <a:t>(2014).  Canada’s Crime Rate:  Two </a:t>
            </a:r>
            <a:r>
              <a:rPr lang="en-US" sz="2000" dirty="0"/>
              <a:t>d</a:t>
            </a:r>
            <a:r>
              <a:rPr lang="en-US" sz="2000" dirty="0" smtClean="0"/>
              <a:t>ecades </a:t>
            </a:r>
            <a:r>
              <a:rPr lang="en-US" sz="2000" dirty="0"/>
              <a:t>of </a:t>
            </a:r>
            <a:r>
              <a:rPr lang="en-US" sz="2000" dirty="0" smtClean="0"/>
              <a:t>decline</a:t>
            </a:r>
            <a:r>
              <a:rPr lang="en-US" sz="2000" dirty="0"/>
              <a:t>. </a:t>
            </a:r>
            <a:r>
              <a:rPr lang="en-US" sz="2000" i="1" dirty="0"/>
              <a:t>Statistics Canada</a:t>
            </a:r>
            <a:r>
              <a:rPr lang="en-US" sz="2000" dirty="0"/>
              <a:t>. Canada.ca. [Web]. Accessed 5 Nov. 2014.  	Retrieved from</a:t>
            </a:r>
          </a:p>
          <a:p>
            <a:pPr>
              <a:lnSpc>
                <a:spcPct val="90000"/>
              </a:lnSpc>
            </a:pPr>
            <a:r>
              <a:rPr lang="en-US" sz="2000" dirty="0"/>
              <a:t>	http://www.statcan.gc.ca/pub/11-630-x/11-630-x2015001-eng.htm</a:t>
            </a:r>
            <a:endParaRPr lang="en-US" sz="2000" dirty="0">
              <a:solidFill>
                <a:schemeClr val="tx1">
                  <a:lumMod val="95000"/>
                </a:schemeClr>
              </a:solidFill>
            </a:endParaRPr>
          </a:p>
          <a:p>
            <a:pPr>
              <a:lnSpc>
                <a:spcPct val="90000"/>
              </a:lnSpc>
            </a:pPr>
            <a:endParaRPr lang="en-US" sz="2000" dirty="0" smtClean="0"/>
          </a:p>
          <a:p>
            <a:pPr>
              <a:lnSpc>
                <a:spcPct val="90000"/>
              </a:lnSpc>
            </a:pPr>
            <a:r>
              <a:rPr lang="en-US" sz="2000" dirty="0" err="1" smtClean="0"/>
              <a:t>Coopersmith</a:t>
            </a:r>
            <a:r>
              <a:rPr lang="en-US" sz="2000" dirty="0" smtClean="0"/>
              <a:t>, R. (2016). 10 Ways I am </a:t>
            </a:r>
            <a:r>
              <a:rPr lang="en-US" sz="2000" dirty="0" smtClean="0"/>
              <a:t>not </a:t>
            </a:r>
            <a:r>
              <a:rPr lang="en-US" sz="2000" dirty="0"/>
              <a:t>l</a:t>
            </a:r>
            <a:r>
              <a:rPr lang="en-US" sz="2000" dirty="0" smtClean="0"/>
              <a:t>ike </a:t>
            </a:r>
            <a:r>
              <a:rPr lang="en-US" sz="2000" dirty="0" smtClean="0"/>
              <a:t>my </a:t>
            </a:r>
            <a:r>
              <a:rPr lang="en-US" sz="2000" dirty="0" smtClean="0"/>
              <a:t>sister</a:t>
            </a:r>
            <a:r>
              <a:rPr lang="en-US" sz="2000" dirty="0" smtClean="0"/>
              <a:t>.  </a:t>
            </a:r>
            <a:r>
              <a:rPr lang="en-US" sz="2000" i="1" dirty="0" smtClean="0"/>
              <a:t>Being a </a:t>
            </a:r>
            <a:r>
              <a:rPr lang="en-US" sz="2000" i="1" dirty="0" err="1" smtClean="0"/>
              <a:t>Coopersmith</a:t>
            </a:r>
            <a:r>
              <a:rPr lang="en-US" sz="2000" dirty="0" smtClean="0"/>
              <a:t>.  [Web]. Accessed 20 October 2016.  	Retrieved from</a:t>
            </a:r>
          </a:p>
          <a:p>
            <a:pPr>
              <a:lnSpc>
                <a:spcPct val="90000"/>
              </a:lnSpc>
            </a:pPr>
            <a:r>
              <a:rPr lang="en-US" sz="2000" dirty="0" smtClean="0"/>
              <a:t>	www.r.coopersmith.com</a:t>
            </a:r>
            <a:endParaRPr lang="en-US" sz="2000" dirty="0"/>
          </a:p>
          <a:p>
            <a:pPr>
              <a:lnSpc>
                <a:spcPct val="90000"/>
              </a:lnSpc>
            </a:pPr>
            <a:endParaRPr lang="en-US" sz="2000" dirty="0"/>
          </a:p>
          <a:p>
            <a:pPr>
              <a:lnSpc>
                <a:spcPct val="90000"/>
              </a:lnSpc>
            </a:pPr>
            <a:r>
              <a:rPr lang="en-US" sz="2000" dirty="0" err="1" smtClean="0"/>
              <a:t>Damjanovic</a:t>
            </a:r>
            <a:r>
              <a:rPr lang="en-US" sz="2000" dirty="0" smtClean="0"/>
              <a:t>, N.  (2015). Be </a:t>
            </a:r>
            <a:r>
              <a:rPr lang="en-US" sz="2000" dirty="0" smtClean="0"/>
              <a:t>very </a:t>
            </a:r>
            <a:r>
              <a:rPr lang="en-US" sz="2000" dirty="0"/>
              <a:t>n</a:t>
            </a:r>
            <a:r>
              <a:rPr lang="en-US" sz="2000" dirty="0" smtClean="0"/>
              <a:t>ice </a:t>
            </a:r>
            <a:r>
              <a:rPr lang="en-US" sz="2000" dirty="0" smtClean="0"/>
              <a:t>to </a:t>
            </a:r>
            <a:r>
              <a:rPr lang="en-US" sz="2000" dirty="0" smtClean="0"/>
              <a:t>me</a:t>
            </a:r>
            <a:r>
              <a:rPr lang="en-US" sz="2000" dirty="0" smtClean="0"/>
              <a:t>, I’m a </a:t>
            </a:r>
            <a:r>
              <a:rPr lang="en-US" sz="2000" dirty="0"/>
              <a:t>f</a:t>
            </a:r>
            <a:r>
              <a:rPr lang="en-US" sz="2000" dirty="0" smtClean="0"/>
              <a:t>encer.  </a:t>
            </a:r>
            <a:r>
              <a:rPr lang="en-US" sz="2000" i="1" dirty="0" smtClean="0"/>
              <a:t>Things You Ought to Know About Me</a:t>
            </a:r>
            <a:r>
              <a:rPr lang="en-US" sz="2000" dirty="0" smtClean="0"/>
              <a:t>. [Web]. Accessed 25 	October 2016.  Retrieved from</a:t>
            </a:r>
          </a:p>
          <a:p>
            <a:pPr>
              <a:lnSpc>
                <a:spcPct val="90000"/>
              </a:lnSpc>
            </a:pPr>
            <a:r>
              <a:rPr lang="en-US" sz="2000" dirty="0" smtClean="0"/>
              <a:t>	www.n.damjanovic.com</a:t>
            </a:r>
            <a:endParaRPr lang="en-US" sz="2000" dirty="0"/>
          </a:p>
          <a:p>
            <a:pPr>
              <a:lnSpc>
                <a:spcPct val="90000"/>
              </a:lnSpc>
            </a:pPr>
            <a:endParaRPr lang="en-US" sz="2000" dirty="0" smtClean="0"/>
          </a:p>
          <a:p>
            <a:pPr>
              <a:lnSpc>
                <a:spcPct val="90000"/>
              </a:lnSpc>
            </a:pPr>
            <a:r>
              <a:rPr lang="en-US" sz="2000" dirty="0" err="1" smtClean="0"/>
              <a:t>S</a:t>
            </a:r>
            <a:r>
              <a:rPr lang="en-US" sz="2000" dirty="0" err="1" smtClean="0"/>
              <a:t>tojanovich</a:t>
            </a:r>
            <a:r>
              <a:rPr lang="en-US" sz="2000" dirty="0" smtClean="0"/>
              <a:t>,</a:t>
            </a:r>
            <a:r>
              <a:rPr lang="en-US" sz="2000" dirty="0" smtClean="0"/>
              <a:t> </a:t>
            </a:r>
            <a:r>
              <a:rPr lang="en-US" sz="2000" dirty="0" smtClean="0"/>
              <a:t>S</a:t>
            </a:r>
            <a:r>
              <a:rPr lang="en-US" sz="2000" dirty="0" smtClean="0"/>
              <a:t>.  </a:t>
            </a:r>
            <a:r>
              <a:rPr lang="en-US" sz="2000" dirty="0" smtClean="0"/>
              <a:t>(2016). </a:t>
            </a:r>
            <a:r>
              <a:rPr lang="en-US" sz="2000" dirty="0" smtClean="0"/>
              <a:t>How to ignore </a:t>
            </a:r>
            <a:r>
              <a:rPr lang="en-US" sz="2000" dirty="0"/>
              <a:t>p</a:t>
            </a:r>
            <a:r>
              <a:rPr lang="en-US" sz="2000" dirty="0" smtClean="0"/>
              <a:t>eople with the last </a:t>
            </a:r>
            <a:r>
              <a:rPr lang="en-US" sz="2000" dirty="0"/>
              <a:t>n</a:t>
            </a:r>
            <a:r>
              <a:rPr lang="en-US" sz="2000" dirty="0" smtClean="0"/>
              <a:t>ame that starts with “F” and rhymes with “</a:t>
            </a:r>
            <a:r>
              <a:rPr lang="en-US" sz="2000" dirty="0" err="1" smtClean="0"/>
              <a:t>etsis</a:t>
            </a:r>
            <a:r>
              <a:rPr lang="en-US" sz="2000" dirty="0" smtClean="0"/>
              <a:t>”. 	</a:t>
            </a:r>
            <a:r>
              <a:rPr lang="en-US" sz="2000" i="1" dirty="0" smtClean="0"/>
              <a:t>How to Survive a Class Discussion in HHS 4U</a:t>
            </a:r>
            <a:r>
              <a:rPr lang="en-US" sz="2000" dirty="0" smtClean="0"/>
              <a:t>.  [Web</a:t>
            </a:r>
            <a:r>
              <a:rPr lang="en-US" sz="2000" dirty="0" smtClean="0"/>
              <a:t>]. </a:t>
            </a:r>
            <a:r>
              <a:rPr lang="en-US" sz="2000" dirty="0" smtClean="0"/>
              <a:t>Accessed </a:t>
            </a:r>
            <a:r>
              <a:rPr lang="en-US" sz="2000" dirty="0" smtClean="0"/>
              <a:t>7 August 2016.  Retrieved from</a:t>
            </a:r>
          </a:p>
          <a:p>
            <a:pPr>
              <a:lnSpc>
                <a:spcPct val="90000"/>
              </a:lnSpc>
            </a:pPr>
            <a:r>
              <a:rPr lang="en-US" sz="2000" dirty="0" smtClean="0"/>
              <a:t>	</a:t>
            </a:r>
            <a:r>
              <a:rPr lang="en-US" sz="2000" dirty="0" smtClean="0"/>
              <a:t>www.s.stojanovich.com</a:t>
            </a:r>
            <a:endParaRPr lang="en-US" sz="2000" dirty="0"/>
          </a:p>
          <a:p>
            <a:pPr>
              <a:lnSpc>
                <a:spcPct val="90000"/>
              </a:lnSpc>
            </a:pPr>
            <a:endParaRPr lang="en-US" sz="2000" dirty="0" smtClean="0"/>
          </a:p>
          <a:p>
            <a:pPr>
              <a:lnSpc>
                <a:spcPct val="90000"/>
              </a:lnSpc>
            </a:pPr>
            <a:r>
              <a:rPr lang="en-US" sz="2000" dirty="0" smtClean="0"/>
              <a:t>Shah, H.  (2016).  I’m Harsh </a:t>
            </a:r>
            <a:r>
              <a:rPr lang="en-US" sz="2000" u="sng" dirty="0" smtClean="0"/>
              <a:t>K</a:t>
            </a:r>
            <a:r>
              <a:rPr lang="en-US" sz="2000" dirty="0" smtClean="0"/>
              <a:t> </a:t>
            </a:r>
            <a:r>
              <a:rPr lang="en-US" sz="2000" dirty="0" smtClean="0"/>
              <a:t>fool</a:t>
            </a:r>
            <a:r>
              <a:rPr lang="en-US" sz="2000" dirty="0" smtClean="0"/>
              <a:t>!  </a:t>
            </a:r>
            <a:r>
              <a:rPr lang="en-US" sz="2000" i="1" dirty="0" smtClean="0"/>
              <a:t>The Trials and Tribulations of having a Name Twin</a:t>
            </a:r>
            <a:r>
              <a:rPr lang="en-US" sz="2000" dirty="0" smtClean="0"/>
              <a:t>. [Web].  Accessed 6 November 	2016.  Retrieved from</a:t>
            </a:r>
          </a:p>
          <a:p>
            <a:pPr>
              <a:lnSpc>
                <a:spcPct val="90000"/>
              </a:lnSpc>
            </a:pPr>
            <a:r>
              <a:rPr lang="en-US" sz="2000" dirty="0"/>
              <a:t>	</a:t>
            </a:r>
            <a:r>
              <a:rPr lang="en-US" sz="2000" dirty="0" smtClean="0"/>
              <a:t>www.h.K.shah.com</a:t>
            </a:r>
          </a:p>
          <a:p>
            <a:pPr>
              <a:lnSpc>
                <a:spcPct val="90000"/>
              </a:lnSpc>
            </a:pPr>
            <a:endParaRPr lang="en-US" sz="2000" dirty="0"/>
          </a:p>
          <a:p>
            <a:pPr>
              <a:lnSpc>
                <a:spcPct val="90000"/>
              </a:lnSpc>
            </a:pPr>
            <a:r>
              <a:rPr lang="en-US" sz="2400" dirty="0" smtClean="0"/>
              <a:t>	</a:t>
            </a:r>
            <a:endParaRPr lang="en-US" sz="2400" dirty="0"/>
          </a:p>
        </p:txBody>
      </p:sp>
    </p:spTree>
    <p:extLst>
      <p:ext uri="{BB962C8B-B14F-4D97-AF65-F5344CB8AC3E}">
        <p14:creationId xmlns:p14="http://schemas.microsoft.com/office/powerpoint/2010/main" val="1627031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List Construction</a:t>
            </a:r>
            <a:endParaRPr lang="en-US" dirty="0"/>
          </a:p>
        </p:txBody>
      </p:sp>
      <p:sp>
        <p:nvSpPr>
          <p:cNvPr id="3" name="TextBox 2"/>
          <p:cNvSpPr txBox="1"/>
          <p:nvPr/>
        </p:nvSpPr>
        <p:spPr>
          <a:xfrm>
            <a:off x="569913" y="1752600"/>
            <a:ext cx="11049000" cy="4413516"/>
          </a:xfrm>
          <a:prstGeom prst="rect">
            <a:avLst/>
          </a:prstGeom>
          <a:noFill/>
        </p:spPr>
        <p:txBody>
          <a:bodyPr wrap="square" rtlCol="0">
            <a:spAutoFit/>
          </a:bodyPr>
          <a:lstStyle/>
          <a:p>
            <a:pPr>
              <a:lnSpc>
                <a:spcPct val="90000"/>
              </a:lnSpc>
            </a:pPr>
            <a:r>
              <a:rPr lang="en-US" sz="2400" dirty="0" smtClean="0"/>
              <a:t>Technically speaking, for each citation, you need the following information in the order it’s presented here:</a:t>
            </a:r>
          </a:p>
          <a:p>
            <a:pPr>
              <a:lnSpc>
                <a:spcPct val="90000"/>
              </a:lnSpc>
            </a:pPr>
            <a:endParaRPr lang="en-US" sz="2400" dirty="0"/>
          </a:p>
          <a:p>
            <a:pPr marL="342900" indent="-342900">
              <a:lnSpc>
                <a:spcPct val="90000"/>
              </a:lnSpc>
              <a:buFont typeface="Wingdings" panose="05000000000000000000" pitchFamily="2" charset="2"/>
              <a:buChar char="§"/>
            </a:pPr>
            <a:r>
              <a:rPr lang="en-US" sz="2400" dirty="0"/>
              <a:t>a</a:t>
            </a:r>
            <a:r>
              <a:rPr lang="en-US" sz="2400" dirty="0" smtClean="0"/>
              <a:t>uthor’s surname, comma, first initial of the author’s given name</a:t>
            </a:r>
          </a:p>
          <a:p>
            <a:pPr marL="342900" indent="-342900">
              <a:lnSpc>
                <a:spcPct val="90000"/>
              </a:lnSpc>
              <a:buFont typeface="Wingdings" panose="05000000000000000000" pitchFamily="2" charset="2"/>
              <a:buChar char="§"/>
            </a:pPr>
            <a:r>
              <a:rPr lang="en-US" sz="2400" dirty="0"/>
              <a:t>w</a:t>
            </a:r>
            <a:r>
              <a:rPr lang="en-US" sz="2400" dirty="0" smtClean="0"/>
              <a:t>ebsite article title</a:t>
            </a:r>
          </a:p>
          <a:p>
            <a:pPr marL="342900" indent="-342900">
              <a:lnSpc>
                <a:spcPct val="90000"/>
              </a:lnSpc>
              <a:buFont typeface="Wingdings" panose="05000000000000000000" pitchFamily="2" charset="2"/>
              <a:buChar char="§"/>
            </a:pPr>
            <a:r>
              <a:rPr lang="en-US" sz="2400" dirty="0"/>
              <a:t>t</a:t>
            </a:r>
            <a:r>
              <a:rPr lang="en-US" sz="2400" dirty="0" smtClean="0"/>
              <a:t>itle of the overall website in italics</a:t>
            </a:r>
          </a:p>
          <a:p>
            <a:pPr marL="342900" indent="-342900">
              <a:lnSpc>
                <a:spcPct val="90000"/>
              </a:lnSpc>
              <a:buFont typeface="Wingdings" panose="05000000000000000000" pitchFamily="2" charset="2"/>
              <a:buChar char="§"/>
            </a:pPr>
            <a:r>
              <a:rPr lang="en-US" sz="2400" dirty="0"/>
              <a:t>t</a:t>
            </a:r>
            <a:r>
              <a:rPr lang="en-US" sz="2400" dirty="0" smtClean="0"/>
              <a:t>he </a:t>
            </a:r>
            <a:r>
              <a:rPr lang="en-US" sz="2400" dirty="0" smtClean="0"/>
              <a:t>type of source in square brackets, </a:t>
            </a:r>
            <a:r>
              <a:rPr lang="en-US" sz="2400" dirty="0" err="1" smtClean="0"/>
              <a:t>ie</a:t>
            </a:r>
            <a:r>
              <a:rPr lang="en-US" sz="2400" dirty="0" smtClean="0"/>
              <a:t>. </a:t>
            </a:r>
            <a:r>
              <a:rPr lang="en-US" sz="2400" dirty="0"/>
              <a:t>[</a:t>
            </a:r>
            <a:r>
              <a:rPr lang="en-US" sz="2400" dirty="0" smtClean="0"/>
              <a:t>Web</a:t>
            </a:r>
            <a:r>
              <a:rPr lang="en-US" sz="2400" dirty="0"/>
              <a:t>]</a:t>
            </a:r>
            <a:endParaRPr lang="en-US" sz="2400" dirty="0" smtClean="0"/>
          </a:p>
          <a:p>
            <a:pPr marL="342900" indent="-342900">
              <a:lnSpc>
                <a:spcPct val="90000"/>
              </a:lnSpc>
              <a:buFont typeface="Wingdings" panose="05000000000000000000" pitchFamily="2" charset="2"/>
              <a:buChar char="§"/>
            </a:pPr>
            <a:r>
              <a:rPr lang="en-US" sz="2400" dirty="0"/>
              <a:t>t</a:t>
            </a:r>
            <a:r>
              <a:rPr lang="en-US" sz="2400" dirty="0" smtClean="0"/>
              <a:t>he date you accessed the website</a:t>
            </a:r>
          </a:p>
          <a:p>
            <a:pPr marL="342900" indent="-342900">
              <a:lnSpc>
                <a:spcPct val="90000"/>
              </a:lnSpc>
              <a:buFont typeface="Wingdings" panose="05000000000000000000" pitchFamily="2" charset="2"/>
              <a:buChar char="§"/>
            </a:pPr>
            <a:r>
              <a:rPr lang="en-US" sz="2400" dirty="0" smtClean="0"/>
              <a:t>URL</a:t>
            </a:r>
          </a:p>
          <a:p>
            <a:pPr marL="342900" indent="-342900">
              <a:lnSpc>
                <a:spcPct val="90000"/>
              </a:lnSpc>
              <a:buFont typeface="Wingdings" panose="05000000000000000000" pitchFamily="2" charset="2"/>
              <a:buChar char="§"/>
            </a:pPr>
            <a:endParaRPr lang="en-US" sz="2400" dirty="0"/>
          </a:p>
          <a:p>
            <a:pPr>
              <a:lnSpc>
                <a:spcPct val="90000"/>
              </a:lnSpc>
            </a:pPr>
            <a:r>
              <a:rPr lang="en-US" sz="2400" dirty="0" smtClean="0"/>
              <a:t>Notice the indentation in the example and that it is alphabetized by the first letter of each citation.  If there is no author, you use the first letter of the article name to alphabetize.  Pay close attention to the punctuation throughout.</a:t>
            </a:r>
            <a:endParaRPr lang="en-US" sz="2400" dirty="0"/>
          </a:p>
        </p:txBody>
      </p:sp>
    </p:spTree>
    <p:extLst>
      <p:ext uri="{BB962C8B-B14F-4D97-AF65-F5344CB8AC3E}">
        <p14:creationId xmlns:p14="http://schemas.microsoft.com/office/powerpoint/2010/main" val="1416426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Construction</a:t>
            </a:r>
            <a:endParaRPr lang="en-US" dirty="0"/>
          </a:p>
        </p:txBody>
      </p:sp>
      <p:sp>
        <p:nvSpPr>
          <p:cNvPr id="3" name="TextBox 2"/>
          <p:cNvSpPr txBox="1"/>
          <p:nvPr/>
        </p:nvSpPr>
        <p:spPr>
          <a:xfrm>
            <a:off x="836612" y="2133600"/>
            <a:ext cx="10820400" cy="3748719"/>
          </a:xfrm>
          <a:prstGeom prst="rect">
            <a:avLst/>
          </a:prstGeom>
          <a:noFill/>
        </p:spPr>
        <p:txBody>
          <a:bodyPr wrap="square" rtlCol="0">
            <a:spAutoFit/>
          </a:bodyPr>
          <a:lstStyle/>
          <a:p>
            <a:pPr>
              <a:lnSpc>
                <a:spcPct val="90000"/>
              </a:lnSpc>
            </a:pPr>
            <a:r>
              <a:rPr lang="en-US" sz="2400" dirty="0" smtClean="0"/>
              <a:t>There are many websites that will help you create the citations, but you still have to make sure it’s done correctly:</a:t>
            </a:r>
          </a:p>
          <a:p>
            <a:pPr>
              <a:lnSpc>
                <a:spcPct val="90000"/>
              </a:lnSpc>
            </a:pPr>
            <a:endParaRPr lang="en-US" sz="2400" dirty="0" smtClean="0"/>
          </a:p>
          <a:p>
            <a:pPr marL="342900" indent="-342900">
              <a:lnSpc>
                <a:spcPct val="90000"/>
              </a:lnSpc>
              <a:buFont typeface="Wingdings" panose="05000000000000000000" pitchFamily="2" charset="2"/>
              <a:buChar char="§"/>
            </a:pPr>
            <a:r>
              <a:rPr lang="en-US" sz="2400" dirty="0" smtClean="0"/>
              <a:t>Google Docs </a:t>
            </a:r>
          </a:p>
          <a:p>
            <a:pPr marL="342900" indent="-342900">
              <a:lnSpc>
                <a:spcPct val="90000"/>
              </a:lnSpc>
              <a:buFont typeface="Wingdings" panose="05000000000000000000" pitchFamily="2" charset="2"/>
              <a:buChar char="§"/>
            </a:pPr>
            <a:r>
              <a:rPr lang="en-US" sz="2400" dirty="0" smtClean="0"/>
              <a:t>Easy Bib</a:t>
            </a:r>
          </a:p>
          <a:p>
            <a:pPr marL="342900" indent="-342900">
              <a:lnSpc>
                <a:spcPct val="90000"/>
              </a:lnSpc>
              <a:buFont typeface="Wingdings" panose="05000000000000000000" pitchFamily="2" charset="2"/>
              <a:buChar char="§"/>
            </a:pPr>
            <a:r>
              <a:rPr lang="en-US" sz="2400" dirty="0" smtClean="0"/>
              <a:t>Bibme.com</a:t>
            </a:r>
          </a:p>
          <a:p>
            <a:pPr marL="342900" indent="-342900">
              <a:lnSpc>
                <a:spcPct val="90000"/>
              </a:lnSpc>
              <a:buFont typeface="Wingdings" panose="05000000000000000000" pitchFamily="2" charset="2"/>
              <a:buChar char="§"/>
            </a:pPr>
            <a:endParaRPr lang="en-US" sz="2400" dirty="0"/>
          </a:p>
          <a:p>
            <a:pPr>
              <a:lnSpc>
                <a:spcPct val="90000"/>
              </a:lnSpc>
            </a:pPr>
            <a:r>
              <a:rPr lang="en-US" sz="2400" dirty="0" smtClean="0"/>
              <a:t>There are several sites online to help you generate citations.</a:t>
            </a:r>
          </a:p>
          <a:p>
            <a:pPr>
              <a:lnSpc>
                <a:spcPct val="90000"/>
              </a:lnSpc>
            </a:pPr>
            <a:endParaRPr lang="en-US" sz="2400" dirty="0"/>
          </a:p>
          <a:p>
            <a:pPr>
              <a:lnSpc>
                <a:spcPct val="90000"/>
              </a:lnSpc>
            </a:pPr>
            <a:r>
              <a:rPr lang="en-US" sz="2400" dirty="0" smtClean="0"/>
              <a:t>If you want to consult a website for specific details about how to create embedded citations and a works cited list, go to Owl Purdue.</a:t>
            </a:r>
            <a:endParaRPr lang="en-US" sz="2400" dirty="0"/>
          </a:p>
        </p:txBody>
      </p:sp>
    </p:spTree>
    <p:extLst>
      <p:ext uri="{BB962C8B-B14F-4D97-AF65-F5344CB8AC3E}">
        <p14:creationId xmlns:p14="http://schemas.microsoft.com/office/powerpoint/2010/main" val="829751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AMERICAN PSYCHOLOGICAL ASSOCIATION (APA)</a:t>
            </a:r>
            <a:endParaRPr lang="en-US" dirty="0"/>
          </a:p>
        </p:txBody>
      </p:sp>
      <p:sp>
        <p:nvSpPr>
          <p:cNvPr id="3" name="TextBox 2"/>
          <p:cNvSpPr txBox="1"/>
          <p:nvPr/>
        </p:nvSpPr>
        <p:spPr>
          <a:xfrm>
            <a:off x="1293812" y="2362200"/>
            <a:ext cx="9829798" cy="3416320"/>
          </a:xfrm>
          <a:prstGeom prst="rect">
            <a:avLst/>
          </a:prstGeom>
          <a:noFill/>
        </p:spPr>
        <p:txBody>
          <a:bodyPr wrap="square" rtlCol="0">
            <a:spAutoFit/>
          </a:bodyPr>
          <a:lstStyle/>
          <a:p>
            <a:pPr>
              <a:lnSpc>
                <a:spcPct val="90000"/>
              </a:lnSpc>
            </a:pPr>
            <a:r>
              <a:rPr lang="en-US" sz="2400" dirty="0" smtClean="0"/>
              <a:t>There are 2 main documentation styles used in academics:  APA format and MLA format.  The following subject areas use APA format:</a:t>
            </a:r>
          </a:p>
          <a:p>
            <a:pPr>
              <a:lnSpc>
                <a:spcPct val="90000"/>
              </a:lnSpc>
            </a:pPr>
            <a:endParaRPr lang="en-US" sz="2400" dirty="0" smtClean="0"/>
          </a:p>
          <a:p>
            <a:pPr>
              <a:lnSpc>
                <a:spcPct val="90000"/>
              </a:lnSpc>
            </a:pPr>
            <a:endParaRPr lang="en-US" sz="2400" dirty="0" smtClean="0"/>
          </a:p>
          <a:p>
            <a:pPr marL="342900" indent="-342900">
              <a:lnSpc>
                <a:spcPct val="90000"/>
              </a:lnSpc>
              <a:buFont typeface="Wingdings" panose="05000000000000000000" pitchFamily="2" charset="2"/>
              <a:buChar char="§"/>
            </a:pPr>
            <a:r>
              <a:rPr lang="en-US" sz="2400" dirty="0"/>
              <a:t>s</a:t>
            </a:r>
            <a:r>
              <a:rPr lang="en-US" sz="2400" dirty="0" smtClean="0"/>
              <a:t>ocial sciences (psychology, sociology, anthropology, linguistics, criminology, economics)</a:t>
            </a:r>
          </a:p>
          <a:p>
            <a:pPr>
              <a:lnSpc>
                <a:spcPct val="90000"/>
              </a:lnSpc>
            </a:pPr>
            <a:endParaRPr lang="en-US" sz="2400" dirty="0" smtClean="0"/>
          </a:p>
          <a:p>
            <a:pPr marL="342900" indent="-342900">
              <a:lnSpc>
                <a:spcPct val="90000"/>
              </a:lnSpc>
              <a:buFont typeface="Wingdings" panose="05000000000000000000" pitchFamily="2" charset="2"/>
              <a:buChar char="§"/>
            </a:pPr>
            <a:r>
              <a:rPr lang="en-US" sz="2400" dirty="0" smtClean="0"/>
              <a:t>Business</a:t>
            </a:r>
          </a:p>
          <a:p>
            <a:pPr>
              <a:lnSpc>
                <a:spcPct val="90000"/>
              </a:lnSpc>
            </a:pPr>
            <a:endParaRPr lang="en-US" sz="2400" dirty="0" smtClean="0"/>
          </a:p>
          <a:p>
            <a:pPr marL="342900" indent="-342900">
              <a:lnSpc>
                <a:spcPct val="90000"/>
              </a:lnSpc>
              <a:buFont typeface="Wingdings" panose="05000000000000000000" pitchFamily="2" charset="2"/>
              <a:buChar char="§"/>
            </a:pPr>
            <a:r>
              <a:rPr lang="en-US" sz="2400" dirty="0" smtClean="0"/>
              <a:t>nursing</a:t>
            </a:r>
          </a:p>
        </p:txBody>
      </p:sp>
    </p:spTree>
    <p:extLst>
      <p:ext uri="{BB962C8B-B14F-4D97-AF65-F5344CB8AC3E}">
        <p14:creationId xmlns:p14="http://schemas.microsoft.com/office/powerpoint/2010/main" val="3317882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for APA Format</a:t>
            </a:r>
            <a:endParaRPr lang="en-US" dirty="0"/>
          </a:p>
        </p:txBody>
      </p:sp>
      <p:sp>
        <p:nvSpPr>
          <p:cNvPr id="3" name="TextBox 2"/>
          <p:cNvSpPr txBox="1"/>
          <p:nvPr/>
        </p:nvSpPr>
        <p:spPr>
          <a:xfrm>
            <a:off x="303212" y="1905000"/>
            <a:ext cx="11353800" cy="3748719"/>
          </a:xfrm>
          <a:prstGeom prst="rect">
            <a:avLst/>
          </a:prstGeom>
          <a:noFill/>
        </p:spPr>
        <p:txBody>
          <a:bodyPr wrap="square" rtlCol="0">
            <a:spAutoFit/>
          </a:bodyPr>
          <a:lstStyle/>
          <a:p>
            <a:pPr>
              <a:lnSpc>
                <a:spcPct val="90000"/>
              </a:lnSpc>
            </a:pPr>
            <a:r>
              <a:rPr lang="en-US" sz="2400" dirty="0" smtClean="0"/>
              <a:t>Every time a person does research, they must include TWO things:</a:t>
            </a:r>
          </a:p>
          <a:p>
            <a:pPr>
              <a:lnSpc>
                <a:spcPct val="90000"/>
              </a:lnSpc>
            </a:pPr>
            <a:endParaRPr lang="en-US" sz="2400" dirty="0" smtClean="0"/>
          </a:p>
          <a:p>
            <a:pPr marL="457200" indent="-457200">
              <a:lnSpc>
                <a:spcPct val="90000"/>
              </a:lnSpc>
              <a:buAutoNum type="arabicParenR"/>
            </a:pPr>
            <a:r>
              <a:rPr lang="en-US" sz="2400" dirty="0" smtClean="0"/>
              <a:t>An indication of which </a:t>
            </a:r>
            <a:r>
              <a:rPr lang="en-US" sz="2400" u="sng" dirty="0" smtClean="0"/>
              <a:t>ideas</a:t>
            </a:r>
            <a:r>
              <a:rPr lang="en-US" sz="2400" dirty="0" smtClean="0"/>
              <a:t> in the written work were borrowed from someone else (often called embedded citations), AND</a:t>
            </a:r>
          </a:p>
          <a:p>
            <a:pPr>
              <a:lnSpc>
                <a:spcPct val="90000"/>
              </a:lnSpc>
            </a:pPr>
            <a:endParaRPr lang="en-US" sz="2400" dirty="0" smtClean="0"/>
          </a:p>
          <a:p>
            <a:pPr>
              <a:lnSpc>
                <a:spcPct val="90000"/>
              </a:lnSpc>
            </a:pPr>
            <a:r>
              <a:rPr lang="en-US" sz="2400" dirty="0" smtClean="0"/>
              <a:t>2)   A full reference list of where to find the work where the </a:t>
            </a:r>
            <a:r>
              <a:rPr lang="en-US" sz="2400" u="sng" dirty="0" smtClean="0"/>
              <a:t>idea</a:t>
            </a:r>
            <a:r>
              <a:rPr lang="en-US" sz="2400" dirty="0" smtClean="0"/>
              <a:t> was borrowed (often called  a Works Cited list).</a:t>
            </a:r>
          </a:p>
          <a:p>
            <a:pPr marL="457200" indent="-457200">
              <a:lnSpc>
                <a:spcPct val="90000"/>
              </a:lnSpc>
              <a:buAutoNum type="arabicParenR"/>
            </a:pPr>
            <a:endParaRPr lang="en-US" sz="2400" dirty="0"/>
          </a:p>
          <a:p>
            <a:pPr>
              <a:lnSpc>
                <a:spcPct val="90000"/>
              </a:lnSpc>
            </a:pPr>
            <a:r>
              <a:rPr lang="en-US" sz="2400" dirty="0" smtClean="0"/>
              <a:t>You’ll notice that I underlined the word </a:t>
            </a:r>
            <a:r>
              <a:rPr lang="en-US" sz="2400" i="1" dirty="0" smtClean="0"/>
              <a:t>idea</a:t>
            </a:r>
            <a:r>
              <a:rPr lang="en-US" sz="2400" dirty="0" smtClean="0"/>
              <a:t> above.  That is because you must acknowledge what information presented in your work is in fact borrowed, even if you change the words (also known as paraphrasing).</a:t>
            </a:r>
            <a:endParaRPr lang="en-US" sz="2400" dirty="0"/>
          </a:p>
        </p:txBody>
      </p:sp>
    </p:spTree>
    <p:extLst>
      <p:ext uri="{BB962C8B-B14F-4D97-AF65-F5344CB8AC3E}">
        <p14:creationId xmlns:p14="http://schemas.microsoft.com/office/powerpoint/2010/main" val="1404534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3" y="228600"/>
            <a:ext cx="9143998" cy="762000"/>
          </a:xfrm>
        </p:spPr>
        <p:txBody>
          <a:bodyPr/>
          <a:lstStyle/>
          <a:p>
            <a:r>
              <a:rPr lang="en-US" dirty="0" smtClean="0"/>
              <a:t>Direct Quote vs. Paraphrasing</a:t>
            </a:r>
            <a:endParaRPr lang="en-US" dirty="0"/>
          </a:p>
        </p:txBody>
      </p:sp>
      <p:sp>
        <p:nvSpPr>
          <p:cNvPr id="3" name="Text Placeholder 2"/>
          <p:cNvSpPr>
            <a:spLocks noGrp="1"/>
          </p:cNvSpPr>
          <p:nvPr>
            <p:ph type="body" idx="1"/>
          </p:nvPr>
        </p:nvSpPr>
        <p:spPr>
          <a:xfrm>
            <a:off x="836612" y="1568824"/>
            <a:ext cx="4416552" cy="762000"/>
          </a:xfrm>
        </p:spPr>
        <p:txBody>
          <a:bodyPr/>
          <a:lstStyle/>
          <a:p>
            <a:r>
              <a:rPr lang="en-US" b="1" dirty="0" smtClean="0"/>
              <a:t>Direct Quote</a:t>
            </a:r>
            <a:endParaRPr lang="en-US" b="1" dirty="0"/>
          </a:p>
        </p:txBody>
      </p:sp>
      <p:sp>
        <p:nvSpPr>
          <p:cNvPr id="4" name="Content Placeholder 3"/>
          <p:cNvSpPr>
            <a:spLocks noGrp="1"/>
          </p:cNvSpPr>
          <p:nvPr>
            <p:ph sz="half" idx="2"/>
          </p:nvPr>
        </p:nvSpPr>
        <p:spPr>
          <a:xfrm>
            <a:off x="836612" y="2214282"/>
            <a:ext cx="5413246" cy="3352801"/>
          </a:xfrm>
        </p:spPr>
        <p:txBody>
          <a:bodyPr/>
          <a:lstStyle/>
          <a:p>
            <a:r>
              <a:rPr lang="en-US" dirty="0" smtClean="0"/>
              <a:t>When you include sentences or phrases that are copied exactly as they are written or said from your source</a:t>
            </a:r>
          </a:p>
          <a:p>
            <a:r>
              <a:rPr lang="en-US" dirty="0" smtClean="0"/>
              <a:t>Quotation marks around the copied phrase or sentence(s) are required</a:t>
            </a:r>
            <a:endParaRPr lang="en-US" dirty="0"/>
          </a:p>
        </p:txBody>
      </p:sp>
      <p:sp>
        <p:nvSpPr>
          <p:cNvPr id="5" name="Text Placeholder 4"/>
          <p:cNvSpPr>
            <a:spLocks noGrp="1"/>
          </p:cNvSpPr>
          <p:nvPr>
            <p:ph type="body" sz="quarter" idx="3"/>
          </p:nvPr>
        </p:nvSpPr>
        <p:spPr>
          <a:xfrm>
            <a:off x="6249860" y="1546412"/>
            <a:ext cx="4416552" cy="762000"/>
          </a:xfrm>
        </p:spPr>
        <p:txBody>
          <a:bodyPr/>
          <a:lstStyle/>
          <a:p>
            <a:r>
              <a:rPr lang="en-US" b="1" dirty="0" smtClean="0"/>
              <a:t>Paraphrasing</a:t>
            </a:r>
            <a:endParaRPr lang="en-US" b="1" dirty="0"/>
          </a:p>
        </p:txBody>
      </p:sp>
      <p:sp>
        <p:nvSpPr>
          <p:cNvPr id="6" name="Content Placeholder 5"/>
          <p:cNvSpPr>
            <a:spLocks noGrp="1"/>
          </p:cNvSpPr>
          <p:nvPr>
            <p:ph sz="quarter" idx="4"/>
          </p:nvPr>
        </p:nvSpPr>
        <p:spPr>
          <a:xfrm>
            <a:off x="6249858" y="2209800"/>
            <a:ext cx="5635753" cy="3352801"/>
          </a:xfrm>
        </p:spPr>
        <p:txBody>
          <a:bodyPr/>
          <a:lstStyle/>
          <a:p>
            <a:r>
              <a:rPr lang="en-US" dirty="0" smtClean="0"/>
              <a:t>When you summarize the borrowed ideas in your own words</a:t>
            </a:r>
          </a:p>
          <a:p>
            <a:r>
              <a:rPr lang="en-US" dirty="0" smtClean="0"/>
              <a:t>Quotation marks are not required</a:t>
            </a:r>
            <a:endParaRPr lang="en-US" dirty="0"/>
          </a:p>
        </p:txBody>
      </p:sp>
      <p:sp>
        <p:nvSpPr>
          <p:cNvPr id="7" name="TextBox 6"/>
          <p:cNvSpPr txBox="1"/>
          <p:nvPr/>
        </p:nvSpPr>
        <p:spPr>
          <a:xfrm>
            <a:off x="836612" y="4724400"/>
            <a:ext cx="10515600" cy="1089529"/>
          </a:xfrm>
          <a:prstGeom prst="rect">
            <a:avLst/>
          </a:prstGeom>
          <a:noFill/>
        </p:spPr>
        <p:txBody>
          <a:bodyPr wrap="square" rtlCol="0">
            <a:spAutoFit/>
          </a:bodyPr>
          <a:lstStyle/>
          <a:p>
            <a:pPr>
              <a:lnSpc>
                <a:spcPct val="90000"/>
              </a:lnSpc>
            </a:pPr>
            <a:r>
              <a:rPr lang="en-US" sz="2400" dirty="0" smtClean="0"/>
              <a:t>NOTE:  See the class website for a link that explains when it is best to directly quote and when it is best to paraphrase.   In general, you will want to paraphrase shorter works of writing, as in the case with letters and diary entries.</a:t>
            </a:r>
            <a:endParaRPr lang="en-US" sz="2400" dirty="0"/>
          </a:p>
        </p:txBody>
      </p:sp>
    </p:spTree>
    <p:extLst>
      <p:ext uri="{BB962C8B-B14F-4D97-AF65-F5344CB8AC3E}">
        <p14:creationId xmlns:p14="http://schemas.microsoft.com/office/powerpoint/2010/main" val="3130230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012" y="228600"/>
            <a:ext cx="10972800" cy="1020762"/>
          </a:xfrm>
        </p:spPr>
        <p:txBody>
          <a:bodyPr>
            <a:normAutofit fontScale="90000"/>
          </a:bodyPr>
          <a:lstStyle/>
          <a:p>
            <a:r>
              <a:rPr lang="en-US" dirty="0" smtClean="0"/>
              <a:t>Back to the Two Requirements for APA Format:</a:t>
            </a:r>
            <a:br>
              <a:rPr lang="en-US" dirty="0" smtClean="0"/>
            </a:br>
            <a:r>
              <a:rPr lang="en-US" dirty="0" smtClean="0"/>
              <a:t>#1:  Acknowledging Borrowed Work in Your Written Work</a:t>
            </a:r>
            <a:endParaRPr lang="en-US" dirty="0"/>
          </a:p>
        </p:txBody>
      </p:sp>
      <p:sp>
        <p:nvSpPr>
          <p:cNvPr id="3" name="TextBox 2"/>
          <p:cNvSpPr txBox="1"/>
          <p:nvPr/>
        </p:nvSpPr>
        <p:spPr>
          <a:xfrm>
            <a:off x="150812" y="1676400"/>
            <a:ext cx="11887200" cy="4662815"/>
          </a:xfrm>
          <a:prstGeom prst="rect">
            <a:avLst/>
          </a:prstGeom>
          <a:noFill/>
        </p:spPr>
        <p:txBody>
          <a:bodyPr wrap="square" rtlCol="0">
            <a:spAutoFit/>
          </a:bodyPr>
          <a:lstStyle/>
          <a:p>
            <a:pPr>
              <a:lnSpc>
                <a:spcPct val="90000"/>
              </a:lnSpc>
            </a:pPr>
            <a:r>
              <a:rPr lang="en-US" sz="2200" dirty="0" smtClean="0"/>
              <a:t>Technically speaking, you must communicate to the reader (your audience: me) which sentences contain an idea that is borrowed from research that you have conducted.  You must do this by providing what is called:</a:t>
            </a:r>
          </a:p>
          <a:p>
            <a:pPr>
              <a:lnSpc>
                <a:spcPct val="90000"/>
              </a:lnSpc>
            </a:pPr>
            <a:endParaRPr lang="en-US" sz="2200" dirty="0" smtClean="0"/>
          </a:p>
          <a:p>
            <a:pPr marL="342900" indent="-342900">
              <a:lnSpc>
                <a:spcPct val="90000"/>
              </a:lnSpc>
              <a:buFont typeface="Wingdings" panose="05000000000000000000" pitchFamily="2" charset="2"/>
              <a:buChar char="§"/>
            </a:pPr>
            <a:r>
              <a:rPr lang="en-US" sz="2200" dirty="0"/>
              <a:t>p</a:t>
            </a:r>
            <a:r>
              <a:rPr lang="en-US" sz="2200" dirty="0" smtClean="0"/>
              <a:t>arenthetical citations</a:t>
            </a:r>
          </a:p>
          <a:p>
            <a:pPr marL="342900" indent="-342900">
              <a:lnSpc>
                <a:spcPct val="90000"/>
              </a:lnSpc>
              <a:buFont typeface="Wingdings" panose="05000000000000000000" pitchFamily="2" charset="2"/>
              <a:buChar char="§"/>
            </a:pPr>
            <a:r>
              <a:rPr lang="en-US" sz="2200" dirty="0"/>
              <a:t>i</a:t>
            </a:r>
            <a:r>
              <a:rPr lang="en-US" sz="2200" dirty="0" smtClean="0"/>
              <a:t>n-text citations</a:t>
            </a:r>
          </a:p>
          <a:p>
            <a:pPr marL="342900" indent="-342900">
              <a:lnSpc>
                <a:spcPct val="90000"/>
              </a:lnSpc>
              <a:buFont typeface="Wingdings" panose="05000000000000000000" pitchFamily="2" charset="2"/>
              <a:buChar char="§"/>
            </a:pPr>
            <a:r>
              <a:rPr lang="en-US" sz="2200" dirty="0"/>
              <a:t>e</a:t>
            </a:r>
            <a:r>
              <a:rPr lang="en-US" sz="2200" dirty="0" smtClean="0"/>
              <a:t>mbedded citations</a:t>
            </a:r>
          </a:p>
          <a:p>
            <a:pPr marL="342900" indent="-342900">
              <a:lnSpc>
                <a:spcPct val="90000"/>
              </a:lnSpc>
              <a:buFont typeface="Wingdings" panose="05000000000000000000" pitchFamily="2" charset="2"/>
              <a:buChar char="§"/>
            </a:pPr>
            <a:endParaRPr lang="en-US" sz="2200" dirty="0"/>
          </a:p>
          <a:p>
            <a:pPr>
              <a:lnSpc>
                <a:spcPct val="90000"/>
              </a:lnSpc>
            </a:pPr>
            <a:r>
              <a:rPr lang="en-US" sz="2200" dirty="0" smtClean="0"/>
              <a:t>Those are just three names that all describe the same thing.  I will be using “embedded citations” from here on out.</a:t>
            </a:r>
          </a:p>
          <a:p>
            <a:pPr>
              <a:lnSpc>
                <a:spcPct val="90000"/>
              </a:lnSpc>
            </a:pPr>
            <a:endParaRPr lang="en-US" sz="2200" dirty="0"/>
          </a:p>
          <a:p>
            <a:pPr>
              <a:lnSpc>
                <a:spcPct val="90000"/>
              </a:lnSpc>
            </a:pPr>
            <a:r>
              <a:rPr lang="en-US" sz="2200" dirty="0" smtClean="0"/>
              <a:t>You must provide an embedded citation within the text of your research essay at the end of a direct quote, paraphrased sentence, or statistic.  The embedded citation communicates to your audience that the information in that sentence is borrowed and not an original idea from you.  </a:t>
            </a:r>
            <a:r>
              <a:rPr lang="en-US" sz="2200" dirty="0"/>
              <a:t> </a:t>
            </a:r>
            <a:r>
              <a:rPr lang="en-US" sz="2200" dirty="0" smtClean="0"/>
              <a:t>Any assignment requiring research will have several embedded citations in every body paragraph.</a:t>
            </a:r>
            <a:endParaRPr lang="en-US" sz="2200" dirty="0"/>
          </a:p>
        </p:txBody>
      </p:sp>
    </p:spTree>
    <p:extLst>
      <p:ext uri="{BB962C8B-B14F-4D97-AF65-F5344CB8AC3E}">
        <p14:creationId xmlns:p14="http://schemas.microsoft.com/office/powerpoint/2010/main" val="207185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2812" y="76200"/>
            <a:ext cx="10439400" cy="1020762"/>
          </a:xfrm>
        </p:spPr>
        <p:txBody>
          <a:bodyPr/>
          <a:lstStyle/>
          <a:p>
            <a:r>
              <a:rPr lang="en-US" dirty="0" smtClean="0"/>
              <a:t>So, what does an embedded citation look like?</a:t>
            </a:r>
            <a:endParaRPr lang="en-US" dirty="0"/>
          </a:p>
        </p:txBody>
      </p:sp>
      <p:sp>
        <p:nvSpPr>
          <p:cNvPr id="3" name="TextBox 2"/>
          <p:cNvSpPr txBox="1"/>
          <p:nvPr/>
        </p:nvSpPr>
        <p:spPr>
          <a:xfrm>
            <a:off x="227012" y="2133600"/>
            <a:ext cx="11811000" cy="4081117"/>
          </a:xfrm>
          <a:prstGeom prst="rect">
            <a:avLst/>
          </a:prstGeom>
          <a:noFill/>
        </p:spPr>
        <p:txBody>
          <a:bodyPr wrap="square" rtlCol="0">
            <a:spAutoFit/>
          </a:bodyPr>
          <a:lstStyle/>
          <a:p>
            <a:pPr>
              <a:lnSpc>
                <a:spcPct val="90000"/>
              </a:lnSpc>
            </a:pPr>
            <a:r>
              <a:rPr lang="en-US" sz="2400" dirty="0" smtClean="0"/>
              <a:t>An embedded citation includes the author’s last name and year of publication (for books/magazines) or year of last revision (in the case of websites) in parentheses (also sometimes called “brackets”) at the end of a sentence before the period.  For example, if you borrowed something that Ms. Gourley</a:t>
            </a:r>
            <a:r>
              <a:rPr lang="en-US" sz="2400" dirty="0"/>
              <a:t> </a:t>
            </a:r>
            <a:r>
              <a:rPr lang="en-US" sz="2400" dirty="0" smtClean="0"/>
              <a:t>wrote, you would paraphrase it and include the embedded citation at the end of the sentence like this:</a:t>
            </a:r>
          </a:p>
          <a:p>
            <a:pPr>
              <a:lnSpc>
                <a:spcPct val="90000"/>
              </a:lnSpc>
            </a:pPr>
            <a:endParaRPr lang="en-US" sz="2400" dirty="0"/>
          </a:p>
          <a:p>
            <a:pPr>
              <a:lnSpc>
                <a:spcPct val="90000"/>
              </a:lnSpc>
            </a:pPr>
            <a:r>
              <a:rPr lang="en-US" sz="2400" dirty="0" smtClean="0"/>
              <a:t>	</a:t>
            </a:r>
            <a:r>
              <a:rPr lang="en-US" sz="2400" dirty="0" smtClean="0">
                <a:solidFill>
                  <a:schemeClr val="accent1">
                    <a:lumMod val="75000"/>
                  </a:schemeClr>
                </a:solidFill>
              </a:rPr>
              <a:t>Studying social sciences helps people develop two very important skills for any career:  communication skills and analytical skills (Gourley, 2017).</a:t>
            </a:r>
          </a:p>
          <a:p>
            <a:pPr>
              <a:lnSpc>
                <a:spcPct val="90000"/>
              </a:lnSpc>
            </a:pPr>
            <a:endParaRPr lang="en-US" sz="2400" dirty="0">
              <a:solidFill>
                <a:schemeClr val="accent1">
                  <a:lumMod val="75000"/>
                </a:schemeClr>
              </a:solidFill>
            </a:endParaRPr>
          </a:p>
          <a:p>
            <a:pPr>
              <a:lnSpc>
                <a:spcPct val="90000"/>
              </a:lnSpc>
            </a:pPr>
            <a:r>
              <a:rPr lang="en-US" sz="2400" dirty="0" smtClean="0"/>
              <a:t>You will notice that there is punctuation within the embedded citation (i.e. a comma after my last name).  You will also note that the period is at the end of the second/closing parenthesis.</a:t>
            </a:r>
            <a:endParaRPr lang="en-US" sz="2400" dirty="0"/>
          </a:p>
        </p:txBody>
      </p:sp>
    </p:spTree>
    <p:extLst>
      <p:ext uri="{BB962C8B-B14F-4D97-AF65-F5344CB8AC3E}">
        <p14:creationId xmlns:p14="http://schemas.microsoft.com/office/powerpoint/2010/main" val="1869542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Embedded Citations for Websites</a:t>
            </a:r>
            <a:endParaRPr lang="en-US" dirty="0"/>
          </a:p>
        </p:txBody>
      </p:sp>
      <p:sp>
        <p:nvSpPr>
          <p:cNvPr id="3" name="TextBox 2"/>
          <p:cNvSpPr txBox="1"/>
          <p:nvPr/>
        </p:nvSpPr>
        <p:spPr>
          <a:xfrm>
            <a:off x="417513" y="1752600"/>
            <a:ext cx="11353800" cy="4745915"/>
          </a:xfrm>
          <a:prstGeom prst="rect">
            <a:avLst/>
          </a:prstGeom>
          <a:noFill/>
        </p:spPr>
        <p:txBody>
          <a:bodyPr wrap="square" rtlCol="0">
            <a:spAutoFit/>
          </a:bodyPr>
          <a:lstStyle/>
          <a:p>
            <a:pPr>
              <a:lnSpc>
                <a:spcPct val="90000"/>
              </a:lnSpc>
            </a:pPr>
            <a:r>
              <a:rPr lang="en-US" sz="2400" dirty="0" smtClean="0"/>
              <a:t>You will likely be looking at websites which means there won’t be page numbers.  For websites, you will only have to include the author(s).  Since different sources have different characteristics, use this as a general guide:</a:t>
            </a:r>
          </a:p>
          <a:p>
            <a:pPr>
              <a:lnSpc>
                <a:spcPct val="90000"/>
              </a:lnSpc>
            </a:pPr>
            <a:endParaRPr lang="en-US" sz="2400" dirty="0"/>
          </a:p>
          <a:p>
            <a:pPr>
              <a:lnSpc>
                <a:spcPct val="90000"/>
              </a:lnSpc>
            </a:pPr>
            <a:r>
              <a:rPr lang="en-US" sz="2000" dirty="0" smtClean="0"/>
              <a:t>How do I create an embedded citation that is from an Internet site and therefore, has no page number?  Just include the author’s last name in parentheses.</a:t>
            </a:r>
          </a:p>
          <a:p>
            <a:pPr>
              <a:lnSpc>
                <a:spcPct val="90000"/>
              </a:lnSpc>
            </a:pPr>
            <a:r>
              <a:rPr lang="en-US" sz="2000" dirty="0" smtClean="0">
                <a:solidFill>
                  <a:schemeClr val="accent1">
                    <a:lumMod val="75000"/>
                  </a:schemeClr>
                </a:solidFill>
              </a:rPr>
              <a:t>(Gourley).</a:t>
            </a:r>
          </a:p>
          <a:p>
            <a:pPr>
              <a:lnSpc>
                <a:spcPct val="90000"/>
              </a:lnSpc>
            </a:pPr>
            <a:endParaRPr lang="en-US" sz="2000" dirty="0"/>
          </a:p>
          <a:p>
            <a:pPr>
              <a:lnSpc>
                <a:spcPct val="90000"/>
              </a:lnSpc>
            </a:pPr>
            <a:r>
              <a:rPr lang="en-US" sz="2000" dirty="0" smtClean="0"/>
              <a:t>How do I create an embedded citation that is from an Internet site and has no author because the site was created by an organization?  Just include the name of the organization.  If the organization has a very long name, just put in a couple key words in the parentheses.</a:t>
            </a:r>
          </a:p>
          <a:p>
            <a:pPr>
              <a:lnSpc>
                <a:spcPct val="90000"/>
              </a:lnSpc>
            </a:pPr>
            <a:r>
              <a:rPr lang="en-US" sz="2000" dirty="0" smtClean="0">
                <a:solidFill>
                  <a:schemeClr val="accent1">
                    <a:lumMod val="75000"/>
                  </a:schemeClr>
                </a:solidFill>
              </a:rPr>
              <a:t>(Kids Help Phone).</a:t>
            </a:r>
          </a:p>
          <a:p>
            <a:pPr>
              <a:lnSpc>
                <a:spcPct val="90000"/>
              </a:lnSpc>
            </a:pPr>
            <a:endParaRPr lang="en-US" sz="2000" dirty="0"/>
          </a:p>
          <a:p>
            <a:pPr>
              <a:lnSpc>
                <a:spcPct val="90000"/>
              </a:lnSpc>
            </a:pPr>
            <a:r>
              <a:rPr lang="en-US" sz="2000" dirty="0" smtClean="0"/>
              <a:t>How do I create an embedded citation that is from an Internet site and has no author because the site was created by the government?  Just put in the government department in parentheses.</a:t>
            </a:r>
          </a:p>
          <a:p>
            <a:pPr>
              <a:lnSpc>
                <a:spcPct val="90000"/>
              </a:lnSpc>
            </a:pPr>
            <a:r>
              <a:rPr lang="en-US" sz="2000" dirty="0" smtClean="0">
                <a:solidFill>
                  <a:schemeClr val="accent1">
                    <a:lumMod val="75000"/>
                  </a:schemeClr>
                </a:solidFill>
              </a:rPr>
              <a:t>(Statistics Canada).</a:t>
            </a:r>
            <a:endParaRPr lang="en-US" sz="2000" dirty="0">
              <a:solidFill>
                <a:schemeClr val="accent1">
                  <a:lumMod val="75000"/>
                </a:schemeClr>
              </a:solidFill>
            </a:endParaRPr>
          </a:p>
        </p:txBody>
      </p:sp>
    </p:spTree>
    <p:extLst>
      <p:ext uri="{BB962C8B-B14F-4D97-AF65-F5344CB8AC3E}">
        <p14:creationId xmlns:p14="http://schemas.microsoft.com/office/powerpoint/2010/main" val="3185536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012" y="304800"/>
            <a:ext cx="11047412" cy="1020762"/>
          </a:xfrm>
        </p:spPr>
        <p:txBody>
          <a:bodyPr>
            <a:normAutofit/>
          </a:bodyPr>
          <a:lstStyle/>
          <a:p>
            <a:r>
              <a:rPr lang="en-US" dirty="0" smtClean="0"/>
              <a:t>Will I have an embedded citation at the end of every sentence in my assignment?  That depends…</a:t>
            </a:r>
            <a:endParaRPr lang="en-US" dirty="0"/>
          </a:p>
        </p:txBody>
      </p:sp>
      <p:sp>
        <p:nvSpPr>
          <p:cNvPr id="3" name="TextBox 2"/>
          <p:cNvSpPr txBox="1"/>
          <p:nvPr/>
        </p:nvSpPr>
        <p:spPr>
          <a:xfrm>
            <a:off x="150812" y="1600200"/>
            <a:ext cx="11963400" cy="5272213"/>
          </a:xfrm>
          <a:prstGeom prst="rect">
            <a:avLst/>
          </a:prstGeom>
          <a:noFill/>
        </p:spPr>
        <p:txBody>
          <a:bodyPr wrap="square" rtlCol="0">
            <a:spAutoFit/>
          </a:bodyPr>
          <a:lstStyle/>
          <a:p>
            <a:pPr marL="342900" indent="-342900">
              <a:lnSpc>
                <a:spcPct val="90000"/>
              </a:lnSpc>
              <a:buFont typeface="Wingdings" panose="05000000000000000000" pitchFamily="2" charset="2"/>
              <a:buChar char="§"/>
            </a:pPr>
            <a:r>
              <a:rPr lang="en-US" sz="2200" dirty="0" smtClean="0"/>
              <a:t>If it takes you 2 or 3 sentences to express ONE IDEA, you can include the embedded citation at the end of the second or third sentence.</a:t>
            </a:r>
          </a:p>
          <a:p>
            <a:pPr>
              <a:lnSpc>
                <a:spcPct val="90000"/>
              </a:lnSpc>
            </a:pPr>
            <a:endParaRPr lang="en-US" sz="2200" dirty="0" smtClean="0"/>
          </a:p>
          <a:p>
            <a:pPr marL="342900" indent="-342900">
              <a:lnSpc>
                <a:spcPct val="90000"/>
              </a:lnSpc>
              <a:buFont typeface="Wingdings" panose="05000000000000000000" pitchFamily="2" charset="2"/>
              <a:buChar char="§"/>
            </a:pPr>
            <a:r>
              <a:rPr lang="en-US" sz="2200" dirty="0" smtClean="0"/>
              <a:t>If you write a sentence that contains common knowledge, you do not need to provide an embedded citation.  How do you know what is common knowledge?  As yourself if someone living in Chad, Greenland, Turkmenistan, and Sri Lanka would all know the idea you are expressing to be fact.  If your answer is “yes”, you don’t need to provide an embedded citation.</a:t>
            </a:r>
          </a:p>
          <a:p>
            <a:pPr>
              <a:lnSpc>
                <a:spcPct val="90000"/>
              </a:lnSpc>
            </a:pPr>
            <a:endParaRPr lang="en-US" sz="2200" dirty="0" smtClean="0"/>
          </a:p>
          <a:p>
            <a:pPr marL="342900" indent="-342900">
              <a:lnSpc>
                <a:spcPct val="90000"/>
              </a:lnSpc>
              <a:buFont typeface="Wingdings" panose="05000000000000000000" pitchFamily="2" charset="2"/>
              <a:buChar char="§"/>
            </a:pPr>
            <a:r>
              <a:rPr lang="en-US" sz="2200" dirty="0" smtClean="0"/>
              <a:t>Common knowledge cannot just be what you and your friends or people in North America believe to be true.</a:t>
            </a:r>
          </a:p>
          <a:p>
            <a:pPr marL="342900" indent="-342900">
              <a:lnSpc>
                <a:spcPct val="90000"/>
              </a:lnSpc>
              <a:buFont typeface="Wingdings" panose="05000000000000000000" pitchFamily="2" charset="2"/>
              <a:buChar char="§"/>
            </a:pPr>
            <a:endParaRPr lang="en-US" sz="2200" dirty="0"/>
          </a:p>
          <a:p>
            <a:pPr>
              <a:lnSpc>
                <a:spcPct val="90000"/>
              </a:lnSpc>
            </a:pPr>
            <a:r>
              <a:rPr lang="en-US" sz="2200" dirty="0" smtClean="0"/>
              <a:t>Even after reading the above, when in doubt:</a:t>
            </a:r>
          </a:p>
          <a:p>
            <a:pPr>
              <a:lnSpc>
                <a:spcPct val="90000"/>
              </a:lnSpc>
            </a:pPr>
            <a:endParaRPr lang="en-US" sz="2200" dirty="0"/>
          </a:p>
          <a:p>
            <a:pPr marL="342900" indent="-342900">
              <a:lnSpc>
                <a:spcPct val="90000"/>
              </a:lnSpc>
              <a:buFont typeface="Wingdings" panose="05000000000000000000" pitchFamily="2" charset="2"/>
              <a:buChar char="§"/>
            </a:pPr>
            <a:r>
              <a:rPr lang="en-US" sz="2200" dirty="0" smtClean="0"/>
              <a:t>Give an embedded citation.  Cover yourself.  It’s better to over-cite than to under-cite which is quite simply plagiarism.  That’s just an ugly word for intellectual theft which I’ll get into later.</a:t>
            </a:r>
          </a:p>
          <a:p>
            <a:pPr>
              <a:lnSpc>
                <a:spcPct val="90000"/>
              </a:lnSpc>
            </a:pPr>
            <a:endParaRPr lang="en-US" sz="2200" dirty="0" smtClean="0"/>
          </a:p>
          <a:p>
            <a:pPr marL="342900" indent="-342900">
              <a:lnSpc>
                <a:spcPct val="90000"/>
              </a:lnSpc>
              <a:buFont typeface="Wingdings" panose="05000000000000000000" pitchFamily="2" charset="2"/>
              <a:buChar char="§"/>
            </a:pPr>
            <a:r>
              <a:rPr lang="en-US" sz="2200" dirty="0" smtClean="0"/>
              <a:t>Ask your teacher.  It’s kind of what they do for a living.  They’re there to help you!</a:t>
            </a:r>
            <a:endParaRPr lang="en-US" sz="2200" dirty="0"/>
          </a:p>
        </p:txBody>
      </p:sp>
    </p:spTree>
    <p:extLst>
      <p:ext uri="{BB962C8B-B14F-4D97-AF65-F5344CB8AC3E}">
        <p14:creationId xmlns:p14="http://schemas.microsoft.com/office/powerpoint/2010/main" val="1771355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 I done yet?</a:t>
            </a:r>
            <a:endParaRPr lang="en-US" dirty="0"/>
          </a:p>
        </p:txBody>
      </p:sp>
      <p:sp>
        <p:nvSpPr>
          <p:cNvPr id="3" name="TextBox 2"/>
          <p:cNvSpPr txBox="1"/>
          <p:nvPr/>
        </p:nvSpPr>
        <p:spPr>
          <a:xfrm>
            <a:off x="1522414" y="2057400"/>
            <a:ext cx="9448798" cy="1421928"/>
          </a:xfrm>
          <a:prstGeom prst="rect">
            <a:avLst/>
          </a:prstGeom>
          <a:noFill/>
        </p:spPr>
        <p:txBody>
          <a:bodyPr wrap="square" rtlCol="0">
            <a:spAutoFit/>
          </a:bodyPr>
          <a:lstStyle/>
          <a:p>
            <a:pPr>
              <a:lnSpc>
                <a:spcPct val="90000"/>
              </a:lnSpc>
            </a:pPr>
            <a:r>
              <a:rPr lang="en-US" sz="2400" dirty="0" smtClean="0"/>
              <a:t>No.</a:t>
            </a:r>
          </a:p>
          <a:p>
            <a:pPr>
              <a:lnSpc>
                <a:spcPct val="90000"/>
              </a:lnSpc>
            </a:pPr>
            <a:endParaRPr lang="en-US" sz="2400" dirty="0"/>
          </a:p>
          <a:p>
            <a:pPr>
              <a:lnSpc>
                <a:spcPct val="90000"/>
              </a:lnSpc>
            </a:pPr>
            <a:r>
              <a:rPr lang="en-US" sz="2400" dirty="0" smtClean="0"/>
              <a:t>We have only covered embedded citations which is one of the two requirements of MLA format.  Next slide…</a:t>
            </a:r>
            <a:endParaRPr lang="en-US" sz="2400" dirty="0"/>
          </a:p>
        </p:txBody>
      </p:sp>
    </p:spTree>
    <p:extLst>
      <p:ext uri="{BB962C8B-B14F-4D97-AF65-F5344CB8AC3E}">
        <p14:creationId xmlns:p14="http://schemas.microsoft.com/office/powerpoint/2010/main" val="410489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thm15="http://schemas.microsoft.com/office/thememl/2012/main" name="TF00001018.potx" id="{D19C2884-2C55-4C1A-A5C2-5D03FF1F35A4}" vid="{5F7A9C6A-558C-4654-B762-2F22BC904FAE}"/>
    </a:ext>
  </a:ext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Chalkboard education presentation (widescreen)</Template>
  <TotalTime>472</TotalTime>
  <Words>1309</Words>
  <Application>Microsoft Office PowerPoint</Application>
  <PresentationFormat>Custom</PresentationFormat>
  <Paragraphs>124</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Consolas</vt:lpstr>
      <vt:lpstr>Corbel</vt:lpstr>
      <vt:lpstr>Wingdings</vt:lpstr>
      <vt:lpstr>Chalkboard 16x9</vt:lpstr>
      <vt:lpstr>The Exciting World of Citation</vt:lpstr>
      <vt:lpstr>AMERICAN PSYCHOLOGICAL ASSOCIATION (APA)</vt:lpstr>
      <vt:lpstr>Requirements for APA Format</vt:lpstr>
      <vt:lpstr>Direct Quote vs. Paraphrasing</vt:lpstr>
      <vt:lpstr>Back to the Two Requirements for APA Format: #1:  Acknowledging Borrowed Work in Your Written Work</vt:lpstr>
      <vt:lpstr>So, what does an embedded citation look like?</vt:lpstr>
      <vt:lpstr>Embedded Citations for Websites</vt:lpstr>
      <vt:lpstr>Will I have an embedded citation at the end of every sentence in my assignment?  That depends…</vt:lpstr>
      <vt:lpstr>Am I done yet?</vt:lpstr>
      <vt:lpstr>Back to the Two Requirements for APA Format: #2:  Providing a List of All Sources</vt:lpstr>
      <vt:lpstr>Features of a References List</vt:lpstr>
      <vt:lpstr>PowerPoint Presentation</vt:lpstr>
      <vt:lpstr>References List Construction</vt:lpstr>
      <vt:lpstr>References Construction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Exciting World of Citation</dc:title>
  <dc:creator>Julie Gourley</dc:creator>
  <cp:lastModifiedBy>Julie Gourley</cp:lastModifiedBy>
  <cp:revision>26</cp:revision>
  <dcterms:created xsi:type="dcterms:W3CDTF">2016-11-05T13:54:50Z</dcterms:created>
  <dcterms:modified xsi:type="dcterms:W3CDTF">2017-05-02T18:34:09Z</dcterms:modified>
</cp:coreProperties>
</file>